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59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266A0-886E-4AD8-B8BF-CB6C776C0A01}" v="35" dt="2024-11-13T00:22:1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4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9F66C-C7D7-6989-457C-4111BEDDEE0D}"/>
              </a:ext>
            </a:extLst>
          </p:cNvPr>
          <p:cNvSpPr txBox="1"/>
          <p:nvPr/>
        </p:nvSpPr>
        <p:spPr>
          <a:xfrm>
            <a:off x="2971800" y="3543300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Scaling Innovation Expectations to Fit Your Corporate Reality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1D402-7258-D3DD-4B11-F36402A01FE9}"/>
              </a:ext>
            </a:extLst>
          </p:cNvPr>
          <p:cNvSpPr txBox="1"/>
          <p:nvPr/>
        </p:nvSpPr>
        <p:spPr>
          <a:xfrm>
            <a:off x="11277600" y="8191500"/>
            <a:ext cx="31534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bg1"/>
                </a:solidFill>
              </a:rPr>
              <a:t>Greg Case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Chief Innovation Officer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Taco, Inc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100" y="-3175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2546350" y="2092265"/>
            <a:ext cx="130365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Does the needed technology exist?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Is it within your Organization?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Can you Partner with or Buy Someone That Has It?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/>
              <a:t>Has it been used in another industry?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Does it need to be invented?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D5953-0682-40EB-00E2-CB041D3B2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450" y="6169441"/>
            <a:ext cx="3907875" cy="2749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A99C9-56CC-41D0-E52C-C941C6913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5236651"/>
            <a:ext cx="8718592" cy="31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86448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3AB376-7D48-6E5E-1F5E-5229E0FED28C}"/>
              </a:ext>
            </a:extLst>
          </p:cNvPr>
          <p:cNvSpPr txBox="1"/>
          <p:nvPr/>
        </p:nvSpPr>
        <p:spPr>
          <a:xfrm>
            <a:off x="2780577" y="4533900"/>
            <a:ext cx="1272684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118184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7" y="-3810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2701925" y="1862445"/>
            <a:ext cx="145542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Does This Project Move the Needle? </a:t>
            </a:r>
            <a:r>
              <a:rPr lang="en-US" sz="3600" dirty="0"/>
              <a:t>(30% Revenue Increase)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What are the real costs?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Project Cost = (Your Estimate) x (2 to 5) </a:t>
            </a:r>
            <a:r>
              <a:rPr lang="en-US" sz="3200" dirty="0">
                <a:solidFill>
                  <a:srgbClr val="FF0000"/>
                </a:solidFill>
              </a:rPr>
              <a:t>(Known Tech)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Project Cost = (Your Estimate) x (5 to 10) </a:t>
            </a:r>
            <a:r>
              <a:rPr lang="en-US" sz="3200" dirty="0">
                <a:solidFill>
                  <a:srgbClr val="FF0000"/>
                </a:solidFill>
              </a:rPr>
              <a:t>(Unknown Tech)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Is What You're Asking for Realistic?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Can you company afford to do the project?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FF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Partners/Grants?/ Angel Investors?</a:t>
            </a:r>
          </a:p>
        </p:txBody>
      </p:sp>
    </p:spTree>
    <p:extLst>
      <p:ext uri="{BB962C8B-B14F-4D97-AF65-F5344CB8AC3E}">
        <p14:creationId xmlns:p14="http://schemas.microsoft.com/office/powerpoint/2010/main" val="86556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86448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3AB376-7D48-6E5E-1F5E-5229E0FED28C}"/>
              </a:ext>
            </a:extLst>
          </p:cNvPr>
          <p:cNvSpPr txBox="1"/>
          <p:nvPr/>
        </p:nvSpPr>
        <p:spPr>
          <a:xfrm>
            <a:off x="2780577" y="4533900"/>
            <a:ext cx="1272684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1937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960" y="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3505200" y="647700"/>
            <a:ext cx="136398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/>
              <a:t>Champion - </a:t>
            </a:r>
            <a:r>
              <a:rPr lang="en-US" sz="4800" dirty="0"/>
              <a:t>Obsessed with This Projects Success!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/>
              <a:t>Executive Sponsor - </a:t>
            </a:r>
            <a:r>
              <a:rPr lang="en-US" sz="4800" dirty="0"/>
              <a:t>Almost as obsessed as the Champion.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dirty="0"/>
              <a:t>Executive Team Buy In?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The Team: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/>
              <a:t>Do You have the Right Inspired</a:t>
            </a:r>
          </a:p>
          <a:p>
            <a:pPr lvl="1"/>
            <a:r>
              <a:rPr lang="en-US" sz="4800" dirty="0"/>
              <a:t>     People?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Do they have the Right Skillsets?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Are They Available?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/>
              <a:t>Facilities: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War Room, Lab/Prototype Space, Beta Sites (Difficult)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68F75-EC26-CFBC-D753-BD7835B4047F}"/>
              </a:ext>
            </a:extLst>
          </p:cNvPr>
          <p:cNvSpPr txBox="1"/>
          <p:nvPr/>
        </p:nvSpPr>
        <p:spPr>
          <a:xfrm>
            <a:off x="1676400" y="8734901"/>
            <a:ext cx="115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Cash Strapped, Under-Staffed, Extreme Time Pressure, Stretch Goals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050C5-5DB4-4441-6750-825D1112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01" y="2247900"/>
            <a:ext cx="677323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9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86448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3AB376-7D48-6E5E-1F5E-5229E0FED28C}"/>
              </a:ext>
            </a:extLst>
          </p:cNvPr>
          <p:cNvSpPr txBox="1"/>
          <p:nvPr/>
        </p:nvSpPr>
        <p:spPr>
          <a:xfrm>
            <a:off x="2780577" y="4533900"/>
            <a:ext cx="1272684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06190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7" y="3810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1787525" y="3162300"/>
            <a:ext cx="14554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Sometimes This Squishy Thing Called Culture is the Most Important Factor!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2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7" y="3810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3"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2667000" y="1638300"/>
            <a:ext cx="1455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4A0CA-388D-13D1-BD26-39F5611D2283}"/>
              </a:ext>
            </a:extLst>
          </p:cNvPr>
          <p:cNvSpPr txBox="1"/>
          <p:nvPr/>
        </p:nvSpPr>
        <p:spPr>
          <a:xfrm>
            <a:off x="775447" y="2779315"/>
            <a:ext cx="168402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/>
              <a:t>Are People Encouraged to Take Risks?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800" dirty="0"/>
              <a:t>What Happens When They Fail (Intelligently)?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4400" dirty="0"/>
              <a:t>Psychological Safety – Dr. Amy Edmonson- Havard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4400" dirty="0"/>
              <a:t>90%-95% of Scientific Experiments Result in Failure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4400" dirty="0"/>
              <a:t>Are People Encouraged to Speak Up When They See a Problem?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/>
              <a:t>If Not Go For Smaller Scale Projects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/>
              <a:t>Does the Project Violate Any Sacred Cows?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4310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86448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3AB376-7D48-6E5E-1F5E-5229E0FED28C}"/>
              </a:ext>
            </a:extLst>
          </p:cNvPr>
          <p:cNvSpPr txBox="1"/>
          <p:nvPr/>
        </p:nvSpPr>
        <p:spPr>
          <a:xfrm>
            <a:off x="1752600" y="3989338"/>
            <a:ext cx="1478280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What If Your Innovation Scale Does Not Match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73426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680" y="2286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2"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2667000" y="1638300"/>
            <a:ext cx="1455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4A0CA-388D-13D1-BD26-39F5611D2283}"/>
              </a:ext>
            </a:extLst>
          </p:cNvPr>
          <p:cNvSpPr txBox="1"/>
          <p:nvPr/>
        </p:nvSpPr>
        <p:spPr>
          <a:xfrm>
            <a:off x="2512807" y="2019300"/>
            <a:ext cx="1309295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/>
              <a:t>You Could Move On.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/>
              <a:t>Build Your Success Portfolio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/>
              <a:t>Smaller Scale Wins Build To Larger Scale Projects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/>
              <a:t>Build A Balanced Portfolio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4400" dirty="0"/>
              <a:t>A Couple Horizon 3 Projects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4400" dirty="0"/>
              <a:t>A Few Horizon 2 Projects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4400" dirty="0"/>
              <a:t>Several Horizon 1 projects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88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72896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3AB376-7D48-6E5E-1F5E-5229E0FED28C}"/>
              </a:ext>
            </a:extLst>
          </p:cNvPr>
          <p:cNvSpPr txBox="1"/>
          <p:nvPr/>
        </p:nvSpPr>
        <p:spPr>
          <a:xfrm>
            <a:off x="4100654" y="4266337"/>
            <a:ext cx="12726846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/>
              <a:t>When I say the word “</a:t>
            </a:r>
            <a:r>
              <a:rPr lang="en-US" sz="5400" b="1" i="1" dirty="0"/>
              <a:t>Innovation</a:t>
            </a:r>
            <a:r>
              <a:rPr lang="en-US" sz="5400" dirty="0"/>
              <a:t>”, </a:t>
            </a:r>
          </a:p>
          <a:p>
            <a:pPr algn="l"/>
            <a:r>
              <a:rPr lang="en-US" sz="5400" dirty="0"/>
              <a:t>What visions do you see in your head?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443" y="-50032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7" name="Picture 6" descr="A light bulb with a glowing light&#10;&#10;Description automatically generated">
            <a:extLst>
              <a:ext uri="{FF2B5EF4-FFF2-40B4-BE49-F238E27FC236}">
                <a16:creationId xmlns:a16="http://schemas.microsoft.com/office/drawing/2014/main" id="{BCFCDA85-E002-60F2-9F39-F1D8700E4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01" y="2857500"/>
            <a:ext cx="3714848" cy="4810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3E840B-5D7D-CF67-83FC-C6B28C13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9" y="39817"/>
            <a:ext cx="6013385" cy="4586158"/>
          </a:xfrm>
          <a:prstGeom prst="rect">
            <a:avLst/>
          </a:prstGeom>
        </p:spPr>
      </p:pic>
      <p:pic>
        <p:nvPicPr>
          <p:cNvPr id="11" name="Picture 10" descr="A black and white drawing of a machine&#10;&#10;Description automatically generated">
            <a:extLst>
              <a:ext uri="{FF2B5EF4-FFF2-40B4-BE49-F238E27FC236}">
                <a16:creationId xmlns:a16="http://schemas.microsoft.com/office/drawing/2014/main" id="{514472F6-9546-944F-1834-91D3C540E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90" y="4459426"/>
            <a:ext cx="3894157" cy="4823878"/>
          </a:xfrm>
          <a:prstGeom prst="rect">
            <a:avLst/>
          </a:prstGeom>
        </p:spPr>
      </p:pic>
      <p:pic>
        <p:nvPicPr>
          <p:cNvPr id="13" name="Picture 12" descr="A dna chain with blue light&#10;&#10;Description automatically generated with medium confidence">
            <a:extLst>
              <a:ext uri="{FF2B5EF4-FFF2-40B4-BE49-F238E27FC236}">
                <a16:creationId xmlns:a16="http://schemas.microsoft.com/office/drawing/2014/main" id="{26F31F53-BA15-4FF9-7FEA-BC13DF0BD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40" y="1028700"/>
            <a:ext cx="5040157" cy="3048000"/>
          </a:xfrm>
          <a:prstGeom prst="rect">
            <a:avLst/>
          </a:prstGeom>
        </p:spPr>
      </p:pic>
      <p:pic>
        <p:nvPicPr>
          <p:cNvPr id="15" name="Picture 14" descr="A person looking at a rocket&#10;&#10;Description automatically generated">
            <a:extLst>
              <a:ext uri="{FF2B5EF4-FFF2-40B4-BE49-F238E27FC236}">
                <a16:creationId xmlns:a16="http://schemas.microsoft.com/office/drawing/2014/main" id="{A4AA09E2-17BE-70E4-50A2-406A84869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4" y="4762500"/>
            <a:ext cx="4602945" cy="3917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" y="-11579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3200400" y="1714500"/>
            <a:ext cx="13106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Did you think about the change to the accounting process that accelerates the time to close the books each month by 4 days and reduces the person hours by 25%.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Did you think about the process change that improved delivery time by 2 weeks and decreased shipment errors by 56%.</a:t>
            </a:r>
          </a:p>
        </p:txBody>
      </p:sp>
    </p:spTree>
    <p:extLst>
      <p:ext uri="{BB962C8B-B14F-4D97-AF65-F5344CB8AC3E}">
        <p14:creationId xmlns:p14="http://schemas.microsoft.com/office/powerpoint/2010/main" val="413258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7" y="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3581400" y="571500"/>
            <a:ext cx="1310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7200" b="1" dirty="0"/>
              <a:t>Innovation is a Team Sport</a:t>
            </a:r>
          </a:p>
        </p:txBody>
      </p:sp>
      <p:pic>
        <p:nvPicPr>
          <p:cNvPr id="1026" name="Picture 2" descr="Close up of men's rowing team">
            <a:extLst>
              <a:ext uri="{FF2B5EF4-FFF2-40B4-BE49-F238E27FC236}">
                <a16:creationId xmlns:a16="http://schemas.microsoft.com/office/drawing/2014/main" id="{F2C6A42C-9CA5-BBD9-B953-8FE7F5808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669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7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47" y="0"/>
            <a:ext cx="18364200" cy="103187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8830-CF4B-A11D-7DC8-E35C142C117D}"/>
              </a:ext>
            </a:extLst>
          </p:cNvPr>
          <p:cNvSpPr txBox="1"/>
          <p:nvPr/>
        </p:nvSpPr>
        <p:spPr>
          <a:xfrm>
            <a:off x="8150225" y="46259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C7B5D-42A3-2652-A2DB-72AAC36E24B4}"/>
              </a:ext>
            </a:extLst>
          </p:cNvPr>
          <p:cNvSpPr txBox="1"/>
          <p:nvPr/>
        </p:nvSpPr>
        <p:spPr>
          <a:xfrm>
            <a:off x="2286000" y="3467100"/>
            <a:ext cx="1310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Innovation is </a:t>
            </a:r>
            <a:r>
              <a:rPr lang="en-US" sz="4800" b="1" i="1" dirty="0"/>
              <a:t>Everyone’s</a:t>
            </a:r>
            <a:r>
              <a:rPr lang="en-US" sz="4800" dirty="0"/>
              <a:t> Job and </a:t>
            </a:r>
            <a:r>
              <a:rPr lang="en-US" sz="4800" b="1" i="1" dirty="0"/>
              <a:t>Everyone</a:t>
            </a:r>
            <a:r>
              <a:rPr lang="en-US" sz="4800" dirty="0"/>
              <a:t> must Innovate to Move your Organization Forward</a:t>
            </a:r>
          </a:p>
        </p:txBody>
      </p:sp>
    </p:spTree>
    <p:extLst>
      <p:ext uri="{BB962C8B-B14F-4D97-AF65-F5344CB8AC3E}">
        <p14:creationId xmlns:p14="http://schemas.microsoft.com/office/powerpoint/2010/main" val="181455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86448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3AB376-7D48-6E5E-1F5E-5229E0FED28C}"/>
              </a:ext>
            </a:extLst>
          </p:cNvPr>
          <p:cNvSpPr txBox="1"/>
          <p:nvPr/>
        </p:nvSpPr>
        <p:spPr>
          <a:xfrm>
            <a:off x="2780577" y="4533900"/>
            <a:ext cx="1272684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4 Evaluation Areas</a:t>
            </a:r>
          </a:p>
        </p:txBody>
      </p:sp>
    </p:spTree>
    <p:extLst>
      <p:ext uri="{BB962C8B-B14F-4D97-AF65-F5344CB8AC3E}">
        <p14:creationId xmlns:p14="http://schemas.microsoft.com/office/powerpoint/2010/main" val="35080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E1BE3-A871-D2B7-68CF-04B084F42206}"/>
              </a:ext>
            </a:extLst>
          </p:cNvPr>
          <p:cNvSpPr txBox="1"/>
          <p:nvPr/>
        </p:nvSpPr>
        <p:spPr>
          <a:xfrm>
            <a:off x="6472916" y="2552700"/>
            <a:ext cx="511518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7200" dirty="0"/>
              <a:t>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7200" dirty="0"/>
              <a:t>Financial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7200" dirty="0"/>
              <a:t>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7200" dirty="0"/>
              <a:t>Culture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10932503"/>
            <a:ext cx="18288000" cy="23679947"/>
          </a:xfrm>
          <a:custGeom>
            <a:avLst/>
            <a:gdLst/>
            <a:ahLst/>
            <a:cxnLst/>
            <a:rect l="l" t="t" r="r" b="b"/>
            <a:pathLst>
              <a:path w="18288000" h="23679947">
                <a:moveTo>
                  <a:pt x="0" y="0"/>
                </a:moveTo>
                <a:lnTo>
                  <a:pt x="18288000" y="0"/>
                </a:lnTo>
                <a:lnTo>
                  <a:pt x="18288000" y="23679947"/>
                </a:lnTo>
                <a:lnTo>
                  <a:pt x="0" y="2367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" r="-384" b="-28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86448" y="3600450"/>
            <a:ext cx="18460896" cy="3086100"/>
            <a:chOff x="0" y="0"/>
            <a:chExt cx="486212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2129" cy="812800"/>
            </a:xfrm>
            <a:custGeom>
              <a:avLst/>
              <a:gdLst/>
              <a:ahLst/>
              <a:cxnLst/>
              <a:rect l="l" t="t" r="r" b="b"/>
              <a:pathLst>
                <a:path w="4862129" h="812800">
                  <a:moveTo>
                    <a:pt x="0" y="0"/>
                  </a:moveTo>
                  <a:lnTo>
                    <a:pt x="4862129" y="0"/>
                  </a:lnTo>
                  <a:lnTo>
                    <a:pt x="486212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AB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4862129" cy="94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3AB376-7D48-6E5E-1F5E-5229E0FED28C}"/>
              </a:ext>
            </a:extLst>
          </p:cNvPr>
          <p:cNvSpPr txBox="1"/>
          <p:nvPr/>
        </p:nvSpPr>
        <p:spPr>
          <a:xfrm>
            <a:off x="2780577" y="4533900"/>
            <a:ext cx="1272684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08595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422</Words>
  <Application>Microsoft Office PowerPoint</Application>
  <PresentationFormat>Custom</PresentationFormat>
  <Paragraphs>65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2024 presentation</dc:title>
  <cp:lastModifiedBy>Greg Case</cp:lastModifiedBy>
  <cp:revision>3</cp:revision>
  <dcterms:created xsi:type="dcterms:W3CDTF">2006-08-16T00:00:00Z</dcterms:created>
  <dcterms:modified xsi:type="dcterms:W3CDTF">2024-11-13T03:03:10Z</dcterms:modified>
  <dc:identifier>DAF8CbaMsus</dc:identifier>
</cp:coreProperties>
</file>