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rawings/drawing1.xml" ContentType="application/vnd.openxmlformats-officedocument.drawingml.chartshapes+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revisionInfo.xml" ContentType="application/vnd.ms-powerpoint.revisioninfo+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68"/>
  </p:notesMasterIdLst>
  <p:sldIdLst>
    <p:sldId id="4488" r:id="rId5"/>
    <p:sldId id="4549" r:id="rId6"/>
    <p:sldId id="1241" r:id="rId7"/>
    <p:sldId id="1242" r:id="rId8"/>
    <p:sldId id="4537" r:id="rId9"/>
    <p:sldId id="4538" r:id="rId10"/>
    <p:sldId id="1248" r:id="rId11"/>
    <p:sldId id="4536" r:id="rId12"/>
    <p:sldId id="4495" r:id="rId13"/>
    <p:sldId id="4499" r:id="rId14"/>
    <p:sldId id="4552" r:id="rId15"/>
    <p:sldId id="4500" r:id="rId16"/>
    <p:sldId id="1072" r:id="rId17"/>
    <p:sldId id="820" r:id="rId18"/>
    <p:sldId id="821" r:id="rId19"/>
    <p:sldId id="2042" r:id="rId20"/>
    <p:sldId id="322" r:id="rId21"/>
    <p:sldId id="2023" r:id="rId22"/>
    <p:sldId id="773" r:id="rId23"/>
    <p:sldId id="372" r:id="rId24"/>
    <p:sldId id="373" r:id="rId25"/>
    <p:sldId id="4556" r:id="rId26"/>
    <p:sldId id="1073" r:id="rId27"/>
    <p:sldId id="1217" r:id="rId28"/>
    <p:sldId id="875" r:id="rId29"/>
    <p:sldId id="2033" r:id="rId30"/>
    <p:sldId id="4563" r:id="rId31"/>
    <p:sldId id="1069" r:id="rId32"/>
    <p:sldId id="1221" r:id="rId33"/>
    <p:sldId id="975" r:id="rId34"/>
    <p:sldId id="1035" r:id="rId35"/>
    <p:sldId id="4560" r:id="rId36"/>
    <p:sldId id="4561" r:id="rId37"/>
    <p:sldId id="4562" r:id="rId38"/>
    <p:sldId id="1020" r:id="rId39"/>
    <p:sldId id="1032" r:id="rId40"/>
    <p:sldId id="1021" r:id="rId41"/>
    <p:sldId id="4541" r:id="rId42"/>
    <p:sldId id="4542" r:id="rId43"/>
    <p:sldId id="1024" r:id="rId44"/>
    <p:sldId id="1025" r:id="rId45"/>
    <p:sldId id="1027" r:id="rId46"/>
    <p:sldId id="1026" r:id="rId47"/>
    <p:sldId id="1028" r:id="rId48"/>
    <p:sldId id="1146" r:id="rId49"/>
    <p:sldId id="1023" r:id="rId50"/>
    <p:sldId id="963" r:id="rId51"/>
    <p:sldId id="964" r:id="rId52"/>
    <p:sldId id="965" r:id="rId53"/>
    <p:sldId id="967" r:id="rId54"/>
    <p:sldId id="970" r:id="rId55"/>
    <p:sldId id="438" r:id="rId56"/>
    <p:sldId id="449" r:id="rId57"/>
    <p:sldId id="462" r:id="rId58"/>
    <p:sldId id="596" r:id="rId59"/>
    <p:sldId id="4548" r:id="rId60"/>
    <p:sldId id="4547" r:id="rId61"/>
    <p:sldId id="474" r:id="rId62"/>
    <p:sldId id="899" r:id="rId63"/>
    <p:sldId id="415" r:id="rId64"/>
    <p:sldId id="4559" r:id="rId65"/>
    <p:sldId id="4558" r:id="rId66"/>
    <p:sldId id="262" r:id="rId6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AA343"/>
    <a:srgbClr val="5E903C"/>
    <a:srgbClr val="25388B"/>
    <a:srgbClr val="334EBF"/>
    <a:srgbClr val="245A8C"/>
    <a:srgbClr val="44546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CDC47A8-44F0-46B2-A93E-D550173F23A6}" v="2" dt="2022-11-12T17:28:09.39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59611" autoAdjust="0"/>
  </p:normalViewPr>
  <p:slideViewPr>
    <p:cSldViewPr snapToGrid="0">
      <p:cViewPr varScale="1">
        <p:scale>
          <a:sx n="44" d="100"/>
          <a:sy n="44" d="100"/>
        </p:scale>
        <p:origin x="1452" y="32"/>
      </p:cViewPr>
      <p:guideLst/>
    </p:cSldViewPr>
  </p:slideViewPr>
  <p:notesTextViewPr>
    <p:cViewPr>
      <p:scale>
        <a:sx n="1" d="1"/>
        <a:sy n="1" d="1"/>
      </p:scale>
      <p:origin x="0" y="0"/>
    </p:cViewPr>
  </p:notesTextViewPr>
  <p:sorterViewPr>
    <p:cViewPr>
      <p:scale>
        <a:sx n="100" d="100"/>
        <a:sy n="100" d="100"/>
      </p:scale>
      <p:origin x="0" y="-7722"/>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slide" Target="slides/slide62.xml"/><Relationship Id="rId74" Type="http://schemas.microsoft.com/office/2015/10/relationships/revisionInfo" Target="revisionInfo.xml"/><Relationship Id="rId5" Type="http://schemas.openxmlformats.org/officeDocument/2006/relationships/slide" Target="slides/slide1.xml"/><Relationship Id="rId61" Type="http://schemas.openxmlformats.org/officeDocument/2006/relationships/slide" Target="slides/slide57.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presProps" Target="presProps.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tableStyles" Target="tableStyles.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 Type="http://schemas.openxmlformats.org/officeDocument/2006/relationships/slide" Target="slides/slide3.xml"/><Relationship Id="rId71"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tt Derner" userId="251d54e3-fdee-4b06-913b-b45766523852" providerId="ADAL" clId="{DCDC47A8-44F0-46B2-A93E-D550173F23A6}"/>
    <pc:docChg chg="custSel addSld delSld modSld">
      <pc:chgData name="Matt Derner" userId="251d54e3-fdee-4b06-913b-b45766523852" providerId="ADAL" clId="{DCDC47A8-44F0-46B2-A93E-D550173F23A6}" dt="2022-11-14T15:04:08.966" v="1535" actId="2696"/>
      <pc:docMkLst>
        <pc:docMk/>
      </pc:docMkLst>
      <pc:sldChg chg="modNotesTx">
        <pc:chgData name="Matt Derner" userId="251d54e3-fdee-4b06-913b-b45766523852" providerId="ADAL" clId="{DCDC47A8-44F0-46B2-A93E-D550173F23A6}" dt="2022-11-12T17:38:31.094" v="724" actId="20577"/>
        <pc:sldMkLst>
          <pc:docMk/>
          <pc:sldMk cId="1762615107" sldId="322"/>
        </pc:sldMkLst>
      </pc:sldChg>
      <pc:sldChg chg="modNotesTx">
        <pc:chgData name="Matt Derner" userId="251d54e3-fdee-4b06-913b-b45766523852" providerId="ADAL" clId="{DCDC47A8-44F0-46B2-A93E-D550173F23A6}" dt="2022-11-12T17:42:29.400" v="728" actId="20577"/>
        <pc:sldMkLst>
          <pc:docMk/>
          <pc:sldMk cId="2143272746" sldId="373"/>
        </pc:sldMkLst>
      </pc:sldChg>
      <pc:sldChg chg="modNotesTx">
        <pc:chgData name="Matt Derner" userId="251d54e3-fdee-4b06-913b-b45766523852" providerId="ADAL" clId="{DCDC47A8-44F0-46B2-A93E-D550173F23A6}" dt="2022-11-13T16:08:42.678" v="1488" actId="20577"/>
        <pc:sldMkLst>
          <pc:docMk/>
          <pc:sldMk cId="0" sldId="415"/>
        </pc:sldMkLst>
      </pc:sldChg>
      <pc:sldChg chg="modNotesTx">
        <pc:chgData name="Matt Derner" userId="251d54e3-fdee-4b06-913b-b45766523852" providerId="ADAL" clId="{DCDC47A8-44F0-46B2-A93E-D550173F23A6}" dt="2022-11-12T18:10:10.377" v="804" actId="20577"/>
        <pc:sldMkLst>
          <pc:docMk/>
          <pc:sldMk cId="3355785993" sldId="438"/>
        </pc:sldMkLst>
      </pc:sldChg>
      <pc:sldChg chg="modNotesTx">
        <pc:chgData name="Matt Derner" userId="251d54e3-fdee-4b06-913b-b45766523852" providerId="ADAL" clId="{DCDC47A8-44F0-46B2-A93E-D550173F23A6}" dt="2022-11-12T17:28:37.273" v="279" actId="20577"/>
        <pc:sldMkLst>
          <pc:docMk/>
          <pc:sldMk cId="3786250516" sldId="820"/>
        </pc:sldMkLst>
      </pc:sldChg>
      <pc:sldChg chg="modNotesTx">
        <pc:chgData name="Matt Derner" userId="251d54e3-fdee-4b06-913b-b45766523852" providerId="ADAL" clId="{DCDC47A8-44F0-46B2-A93E-D550173F23A6}" dt="2022-11-12T18:16:29.870" v="963" actId="20577"/>
        <pc:sldMkLst>
          <pc:docMk/>
          <pc:sldMk cId="2744505172" sldId="899"/>
        </pc:sldMkLst>
      </pc:sldChg>
      <pc:sldChg chg="modNotesTx">
        <pc:chgData name="Matt Derner" userId="251d54e3-fdee-4b06-913b-b45766523852" providerId="ADAL" clId="{DCDC47A8-44F0-46B2-A93E-D550173F23A6}" dt="2022-11-12T18:09:06.764" v="744" actId="20577"/>
        <pc:sldMkLst>
          <pc:docMk/>
          <pc:sldMk cId="2336386806" sldId="970"/>
        </pc:sldMkLst>
      </pc:sldChg>
      <pc:sldChg chg="modNotesTx">
        <pc:chgData name="Matt Derner" userId="251d54e3-fdee-4b06-913b-b45766523852" providerId="ADAL" clId="{DCDC47A8-44F0-46B2-A93E-D550173F23A6}" dt="2022-11-12T17:57:14.141" v="735" actId="20577"/>
        <pc:sldMkLst>
          <pc:docMk/>
          <pc:sldMk cId="520505612" sldId="1021"/>
        </pc:sldMkLst>
      </pc:sldChg>
      <pc:sldChg chg="modNotesTx">
        <pc:chgData name="Matt Derner" userId="251d54e3-fdee-4b06-913b-b45766523852" providerId="ADAL" clId="{DCDC47A8-44F0-46B2-A93E-D550173F23A6}" dt="2022-11-12T18:05:16.662" v="737" actId="20577"/>
        <pc:sldMkLst>
          <pc:docMk/>
          <pc:sldMk cId="2362359976" sldId="1023"/>
        </pc:sldMkLst>
      </pc:sldChg>
      <pc:sldChg chg="modNotesTx">
        <pc:chgData name="Matt Derner" userId="251d54e3-fdee-4b06-913b-b45766523852" providerId="ADAL" clId="{DCDC47A8-44F0-46B2-A93E-D550173F23A6}" dt="2022-11-13T16:09:22.596" v="1492" actId="20577"/>
        <pc:sldMkLst>
          <pc:docMk/>
          <pc:sldMk cId="0" sldId="1241"/>
        </pc:sldMkLst>
      </pc:sldChg>
      <pc:sldChg chg="modNotesTx">
        <pc:chgData name="Matt Derner" userId="251d54e3-fdee-4b06-913b-b45766523852" providerId="ADAL" clId="{DCDC47A8-44F0-46B2-A93E-D550173F23A6}" dt="2022-11-13T16:11:50.113" v="1531" actId="20577"/>
        <pc:sldMkLst>
          <pc:docMk/>
          <pc:sldMk cId="0" sldId="1248"/>
        </pc:sldMkLst>
      </pc:sldChg>
      <pc:sldChg chg="modNotesTx">
        <pc:chgData name="Matt Derner" userId="251d54e3-fdee-4b06-913b-b45766523852" providerId="ADAL" clId="{DCDC47A8-44F0-46B2-A93E-D550173F23A6}" dt="2022-11-12T17:41:04.004" v="725" actId="20577"/>
        <pc:sldMkLst>
          <pc:docMk/>
          <pc:sldMk cId="3230390049" sldId="2023"/>
        </pc:sldMkLst>
      </pc:sldChg>
      <pc:sldChg chg="modNotesTx">
        <pc:chgData name="Matt Derner" userId="251d54e3-fdee-4b06-913b-b45766523852" providerId="ADAL" clId="{DCDC47A8-44F0-46B2-A93E-D550173F23A6}" dt="2022-11-12T17:33:52.161" v="589" actId="20577"/>
        <pc:sldMkLst>
          <pc:docMk/>
          <pc:sldMk cId="1215717723" sldId="2042"/>
        </pc:sldMkLst>
      </pc:sldChg>
      <pc:sldChg chg="modNotesTx">
        <pc:chgData name="Matt Derner" userId="251d54e3-fdee-4b06-913b-b45766523852" providerId="ADAL" clId="{DCDC47A8-44F0-46B2-A93E-D550173F23A6}" dt="2022-11-14T15:03:36.099" v="1533" actId="20577"/>
        <pc:sldMkLst>
          <pc:docMk/>
          <pc:sldMk cId="1214399221" sldId="4488"/>
        </pc:sldMkLst>
      </pc:sldChg>
      <pc:sldChg chg="modSp mod">
        <pc:chgData name="Matt Derner" userId="251d54e3-fdee-4b06-913b-b45766523852" providerId="ADAL" clId="{DCDC47A8-44F0-46B2-A93E-D550173F23A6}" dt="2022-11-13T16:13:55.299" v="1532" actId="1076"/>
        <pc:sldMkLst>
          <pc:docMk/>
          <pc:sldMk cId="3558622804" sldId="4495"/>
        </pc:sldMkLst>
        <pc:picChg chg="mod">
          <ac:chgData name="Matt Derner" userId="251d54e3-fdee-4b06-913b-b45766523852" providerId="ADAL" clId="{DCDC47A8-44F0-46B2-A93E-D550173F23A6}" dt="2022-11-13T16:13:55.299" v="1532" actId="1076"/>
          <ac:picMkLst>
            <pc:docMk/>
            <pc:sldMk cId="3558622804" sldId="4495"/>
            <ac:picMk id="5" creationId="{6E93F93E-6E8C-D355-3225-FED276B87F8B}"/>
          </ac:picMkLst>
        </pc:picChg>
      </pc:sldChg>
      <pc:sldChg chg="modNotesTx">
        <pc:chgData name="Matt Derner" userId="251d54e3-fdee-4b06-913b-b45766523852" providerId="ADAL" clId="{DCDC47A8-44F0-46B2-A93E-D550173F23A6}" dt="2022-11-12T18:02:05.587" v="736" actId="20577"/>
        <pc:sldMkLst>
          <pc:docMk/>
          <pc:sldMk cId="1497558123" sldId="4542"/>
        </pc:sldMkLst>
      </pc:sldChg>
      <pc:sldChg chg="modNotesTx">
        <pc:chgData name="Matt Derner" userId="251d54e3-fdee-4b06-913b-b45766523852" providerId="ADAL" clId="{DCDC47A8-44F0-46B2-A93E-D550173F23A6}" dt="2022-11-12T18:15:19.075" v="860" actId="20577"/>
        <pc:sldMkLst>
          <pc:docMk/>
          <pc:sldMk cId="3722646790" sldId="4547"/>
        </pc:sldMkLst>
      </pc:sldChg>
      <pc:sldChg chg="modNotesTx">
        <pc:chgData name="Matt Derner" userId="251d54e3-fdee-4b06-913b-b45766523852" providerId="ADAL" clId="{DCDC47A8-44F0-46B2-A93E-D550173F23A6}" dt="2022-11-12T18:21:48.728" v="1256" actId="20577"/>
        <pc:sldMkLst>
          <pc:docMk/>
          <pc:sldMk cId="3015093580" sldId="4559"/>
        </pc:sldMkLst>
      </pc:sldChg>
      <pc:sldChg chg="del modNotesTx">
        <pc:chgData name="Matt Derner" userId="251d54e3-fdee-4b06-913b-b45766523852" providerId="ADAL" clId="{DCDC47A8-44F0-46B2-A93E-D550173F23A6}" dt="2022-11-14T15:03:40.120" v="1534" actId="2696"/>
        <pc:sldMkLst>
          <pc:docMk/>
          <pc:sldMk cId="0" sldId="4564"/>
        </pc:sldMkLst>
      </pc:sldChg>
      <pc:sldChg chg="modSp new del mod">
        <pc:chgData name="Matt Derner" userId="251d54e3-fdee-4b06-913b-b45766523852" providerId="ADAL" clId="{DCDC47A8-44F0-46B2-A93E-D550173F23A6}" dt="2022-11-14T15:04:08.966" v="1535" actId="2696"/>
        <pc:sldMkLst>
          <pc:docMk/>
          <pc:sldMk cId="460984659" sldId="4565"/>
        </pc:sldMkLst>
        <pc:spChg chg="mod">
          <ac:chgData name="Matt Derner" userId="251d54e3-fdee-4b06-913b-b45766523852" providerId="ADAL" clId="{DCDC47A8-44F0-46B2-A93E-D550173F23A6}" dt="2022-11-12T18:23:25.394" v="1264" actId="20577"/>
          <ac:spMkLst>
            <pc:docMk/>
            <pc:sldMk cId="460984659" sldId="4565"/>
            <ac:spMk id="2" creationId="{7D932646-0D44-DC5F-9BC7-43E4556C622C}"/>
          </ac:spMkLst>
        </pc:spChg>
      </pc:sldChg>
      <pc:sldChg chg="new del">
        <pc:chgData name="Matt Derner" userId="251d54e3-fdee-4b06-913b-b45766523852" providerId="ADAL" clId="{DCDC47A8-44F0-46B2-A93E-D550173F23A6}" dt="2022-11-13T16:03:42.336" v="1266" actId="2696"/>
        <pc:sldMkLst>
          <pc:docMk/>
          <pc:sldMk cId="2733093175" sldId="4566"/>
        </pc:sldMkLst>
      </pc:sld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chartUserShapes" Target="../drawings/drawing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203471168765249"/>
          <c:y val="5.092585748929912E-2"/>
          <c:w val="0.81229396325459313"/>
          <c:h val="0.79905876348789739"/>
        </c:manualLayout>
      </c:layout>
      <c:scatterChart>
        <c:scatterStyle val="smoothMarker"/>
        <c:varyColors val="0"/>
        <c:ser>
          <c:idx val="0"/>
          <c:order val="0"/>
          <c:tx>
            <c:v>Pump Head</c:v>
          </c:tx>
          <c:spPr>
            <a:ln w="19050" cap="rnd">
              <a:solidFill>
                <a:schemeClr val="accent1"/>
              </a:solidFill>
              <a:round/>
            </a:ln>
            <a:effectLst/>
          </c:spPr>
          <c:marker>
            <c:symbol val="none"/>
          </c:marker>
          <c:xVal>
            <c:numRef>
              <c:f>Sheet1!$N$18:$N$31</c:f>
              <c:numCache>
                <c:formatCode>General</c:formatCode>
                <c:ptCount val="14"/>
                <c:pt idx="0">
                  <c:v>0</c:v>
                </c:pt>
                <c:pt idx="1">
                  <c:v>10</c:v>
                </c:pt>
                <c:pt idx="2">
                  <c:v>20</c:v>
                </c:pt>
                <c:pt idx="3">
                  <c:v>30</c:v>
                </c:pt>
                <c:pt idx="4">
                  <c:v>40</c:v>
                </c:pt>
                <c:pt idx="5">
                  <c:v>50</c:v>
                </c:pt>
                <c:pt idx="6">
                  <c:v>60</c:v>
                </c:pt>
                <c:pt idx="7">
                  <c:v>70</c:v>
                </c:pt>
                <c:pt idx="8">
                  <c:v>80</c:v>
                </c:pt>
                <c:pt idx="9">
                  <c:v>90</c:v>
                </c:pt>
                <c:pt idx="10">
                  <c:v>100</c:v>
                </c:pt>
                <c:pt idx="11">
                  <c:v>110</c:v>
                </c:pt>
                <c:pt idx="12">
                  <c:v>120</c:v>
                </c:pt>
                <c:pt idx="13">
                  <c:v>130</c:v>
                </c:pt>
              </c:numCache>
            </c:numRef>
          </c:xVal>
          <c:yVal>
            <c:numRef>
              <c:f>Sheet1!$O$18:$O$31</c:f>
              <c:numCache>
                <c:formatCode>General</c:formatCode>
                <c:ptCount val="14"/>
                <c:pt idx="0">
                  <c:v>121</c:v>
                </c:pt>
                <c:pt idx="1">
                  <c:v>121</c:v>
                </c:pt>
                <c:pt idx="2">
                  <c:v>120</c:v>
                </c:pt>
                <c:pt idx="3">
                  <c:v>119</c:v>
                </c:pt>
                <c:pt idx="4">
                  <c:v>118</c:v>
                </c:pt>
                <c:pt idx="5">
                  <c:v>116</c:v>
                </c:pt>
                <c:pt idx="6">
                  <c:v>114</c:v>
                </c:pt>
                <c:pt idx="7">
                  <c:v>111</c:v>
                </c:pt>
                <c:pt idx="8">
                  <c:v>108</c:v>
                </c:pt>
                <c:pt idx="9">
                  <c:v>104.5</c:v>
                </c:pt>
                <c:pt idx="10">
                  <c:v>100</c:v>
                </c:pt>
                <c:pt idx="11">
                  <c:v>95</c:v>
                </c:pt>
                <c:pt idx="12">
                  <c:v>88</c:v>
                </c:pt>
                <c:pt idx="13">
                  <c:v>75</c:v>
                </c:pt>
              </c:numCache>
            </c:numRef>
          </c:yVal>
          <c:smooth val="1"/>
          <c:extLst>
            <c:ext xmlns:c16="http://schemas.microsoft.com/office/drawing/2014/chart" uri="{C3380CC4-5D6E-409C-BE32-E72D297353CC}">
              <c16:uniqueId val="{00000000-1162-4C3E-B2AE-436E1A2E0179}"/>
            </c:ext>
          </c:extLst>
        </c:ser>
        <c:dLbls>
          <c:showLegendKey val="0"/>
          <c:showVal val="0"/>
          <c:showCatName val="0"/>
          <c:showSerName val="0"/>
          <c:showPercent val="0"/>
          <c:showBubbleSize val="0"/>
        </c:dLbls>
        <c:axId val="-1211585760"/>
        <c:axId val="-1211587392"/>
      </c:scatterChart>
      <c:scatterChart>
        <c:scatterStyle val="smoothMarker"/>
        <c:varyColors val="0"/>
        <c:ser>
          <c:idx val="1"/>
          <c:order val="1"/>
          <c:tx>
            <c:v>Pump Efficiency</c:v>
          </c:tx>
          <c:spPr>
            <a:ln w="19050" cap="rnd">
              <a:solidFill>
                <a:schemeClr val="accent2"/>
              </a:solidFill>
              <a:round/>
            </a:ln>
            <a:effectLst/>
          </c:spPr>
          <c:marker>
            <c:symbol val="none"/>
          </c:marker>
          <c:xVal>
            <c:numRef>
              <c:f>Sheet1!$N$18:$N$31</c:f>
              <c:numCache>
                <c:formatCode>General</c:formatCode>
                <c:ptCount val="14"/>
                <c:pt idx="0">
                  <c:v>0</c:v>
                </c:pt>
                <c:pt idx="1">
                  <c:v>10</c:v>
                </c:pt>
                <c:pt idx="2">
                  <c:v>20</c:v>
                </c:pt>
                <c:pt idx="3">
                  <c:v>30</c:v>
                </c:pt>
                <c:pt idx="4">
                  <c:v>40</c:v>
                </c:pt>
                <c:pt idx="5">
                  <c:v>50</c:v>
                </c:pt>
                <c:pt idx="6">
                  <c:v>60</c:v>
                </c:pt>
                <c:pt idx="7">
                  <c:v>70</c:v>
                </c:pt>
                <c:pt idx="8">
                  <c:v>80</c:v>
                </c:pt>
                <c:pt idx="9">
                  <c:v>90</c:v>
                </c:pt>
                <c:pt idx="10">
                  <c:v>100</c:v>
                </c:pt>
                <c:pt idx="11">
                  <c:v>110</c:v>
                </c:pt>
                <c:pt idx="12">
                  <c:v>120</c:v>
                </c:pt>
                <c:pt idx="13">
                  <c:v>130</c:v>
                </c:pt>
              </c:numCache>
            </c:numRef>
          </c:xVal>
          <c:yVal>
            <c:numRef>
              <c:f>Sheet1!$P$18:$P$31</c:f>
              <c:numCache>
                <c:formatCode>General</c:formatCode>
                <c:ptCount val="14"/>
                <c:pt idx="8">
                  <c:v>140</c:v>
                </c:pt>
                <c:pt idx="9">
                  <c:v>10</c:v>
                </c:pt>
              </c:numCache>
            </c:numRef>
          </c:yVal>
          <c:smooth val="1"/>
          <c:extLst>
            <c:ext xmlns:c16="http://schemas.microsoft.com/office/drawing/2014/chart" uri="{C3380CC4-5D6E-409C-BE32-E72D297353CC}">
              <c16:uniqueId val="{00000001-1162-4C3E-B2AE-436E1A2E0179}"/>
            </c:ext>
          </c:extLst>
        </c:ser>
        <c:ser>
          <c:idx val="2"/>
          <c:order val="2"/>
          <c:tx>
            <c:v>Pump input power</c:v>
          </c:tx>
          <c:spPr>
            <a:ln w="19050" cap="rnd">
              <a:solidFill>
                <a:schemeClr val="accent3"/>
              </a:solidFill>
              <a:round/>
            </a:ln>
            <a:effectLst/>
          </c:spPr>
          <c:marker>
            <c:symbol val="none"/>
          </c:marker>
          <c:xVal>
            <c:numRef>
              <c:f>Sheet1!$N$18:$N$31</c:f>
              <c:numCache>
                <c:formatCode>General</c:formatCode>
                <c:ptCount val="14"/>
                <c:pt idx="0">
                  <c:v>0</c:v>
                </c:pt>
                <c:pt idx="1">
                  <c:v>10</c:v>
                </c:pt>
                <c:pt idx="2">
                  <c:v>20</c:v>
                </c:pt>
                <c:pt idx="3">
                  <c:v>30</c:v>
                </c:pt>
                <c:pt idx="4">
                  <c:v>40</c:v>
                </c:pt>
                <c:pt idx="5">
                  <c:v>50</c:v>
                </c:pt>
                <c:pt idx="6">
                  <c:v>60</c:v>
                </c:pt>
                <c:pt idx="7">
                  <c:v>70</c:v>
                </c:pt>
                <c:pt idx="8">
                  <c:v>80</c:v>
                </c:pt>
                <c:pt idx="9">
                  <c:v>90</c:v>
                </c:pt>
                <c:pt idx="10">
                  <c:v>100</c:v>
                </c:pt>
                <c:pt idx="11">
                  <c:v>110</c:v>
                </c:pt>
                <c:pt idx="12">
                  <c:v>120</c:v>
                </c:pt>
                <c:pt idx="13">
                  <c:v>130</c:v>
                </c:pt>
              </c:numCache>
            </c:numRef>
          </c:xVal>
          <c:yVal>
            <c:numRef>
              <c:f>Sheet1!$R$18:$R$31</c:f>
              <c:numCache>
                <c:formatCode>General</c:formatCode>
                <c:ptCount val="14"/>
              </c:numCache>
            </c:numRef>
          </c:yVal>
          <c:smooth val="1"/>
          <c:extLst>
            <c:ext xmlns:c16="http://schemas.microsoft.com/office/drawing/2014/chart" uri="{C3380CC4-5D6E-409C-BE32-E72D297353CC}">
              <c16:uniqueId val="{00000002-1162-4C3E-B2AE-436E1A2E0179}"/>
            </c:ext>
          </c:extLst>
        </c:ser>
        <c:dLbls>
          <c:showLegendKey val="0"/>
          <c:showVal val="0"/>
          <c:showCatName val="0"/>
          <c:showSerName val="0"/>
          <c:showPercent val="0"/>
          <c:showBubbleSize val="0"/>
        </c:dLbls>
        <c:axId val="-1211574880"/>
        <c:axId val="-1211586848"/>
      </c:scatterChart>
      <c:valAx>
        <c:axId val="-1211585760"/>
        <c:scaling>
          <c:orientation val="minMax"/>
          <c:max val="130"/>
          <c:min val="0"/>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t>Flow Rate</a:t>
                </a:r>
              </a:p>
            </c:rich>
          </c:tx>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211587392"/>
        <c:crosses val="autoZero"/>
        <c:crossBetween val="midCat"/>
        <c:majorUnit val="10"/>
      </c:valAx>
      <c:valAx>
        <c:axId val="-1211587392"/>
        <c:scaling>
          <c:orientation val="minMax"/>
          <c:max val="150"/>
          <c:min val="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t>Total Head (Pressure)</a:t>
                </a:r>
              </a:p>
            </c:rich>
          </c:tx>
          <c:layout>
            <c:manualLayout>
              <c:xMode val="edge"/>
              <c:yMode val="edge"/>
              <c:x val="4.5206176350139293E-2"/>
              <c:y val="0.29200358018044908"/>
            </c:manualLayout>
          </c:layout>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211585760"/>
        <c:crosses val="autoZero"/>
        <c:crossBetween val="midCat"/>
        <c:majorUnit val="10"/>
      </c:valAx>
      <c:valAx>
        <c:axId val="-1211586848"/>
        <c:scaling>
          <c:orientation val="minMax"/>
          <c:max val="150"/>
          <c:min val="0"/>
        </c:scaling>
        <c:delete val="1"/>
        <c:axPos val="r"/>
        <c:numFmt formatCode="General" sourceLinked="1"/>
        <c:majorTickMark val="out"/>
        <c:minorTickMark val="none"/>
        <c:tickLblPos val="nextTo"/>
        <c:crossAx val="-1211574880"/>
        <c:crosses val="max"/>
        <c:crossBetween val="midCat"/>
      </c:valAx>
      <c:valAx>
        <c:axId val="-1211574880"/>
        <c:scaling>
          <c:orientation val="minMax"/>
        </c:scaling>
        <c:delete val="1"/>
        <c:axPos val="b"/>
        <c:numFmt formatCode="General" sourceLinked="1"/>
        <c:majorTickMark val="out"/>
        <c:minorTickMark val="none"/>
        <c:tickLblPos val="nextTo"/>
        <c:crossAx val="-1211586848"/>
        <c:crosses val="autoZero"/>
        <c:crossBetween val="midCat"/>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userShapes r:id="rId4"/>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0.25012</cdr:x>
      <cdr:y>0.23016</cdr:y>
    </cdr:from>
    <cdr:to>
      <cdr:x>0.37492</cdr:x>
      <cdr:y>0.31765</cdr:y>
    </cdr:to>
    <cdr:sp macro="" textlink="">
      <cdr:nvSpPr>
        <cdr:cNvPr id="19" name="TextBox 1"/>
        <cdr:cNvSpPr txBox="1"/>
      </cdr:nvSpPr>
      <cdr:spPr>
        <a:xfrm xmlns:a="http://schemas.openxmlformats.org/drawingml/2006/main">
          <a:off x="2167142" y="1448055"/>
          <a:ext cx="1081329" cy="550469"/>
        </a:xfrm>
        <a:prstGeom xmlns:a="http://schemas.openxmlformats.org/drawingml/2006/main" prst="rect">
          <a:avLst/>
        </a:prstGeom>
        <a:solidFill xmlns:a="http://schemas.openxmlformats.org/drawingml/2006/main">
          <a:schemeClr val="bg1"/>
        </a:solidFill>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1200" dirty="0">
              <a:solidFill>
                <a:schemeClr val="accent1">
                  <a:lumMod val="75000"/>
                </a:schemeClr>
              </a:solidFill>
            </a:rPr>
            <a:t>Rotodynamic Pump Curve</a:t>
          </a:r>
        </a:p>
      </cdr:txBody>
    </cdr:sp>
  </cdr:relSizeAnchor>
  <cdr:relSizeAnchor xmlns:cdr="http://schemas.openxmlformats.org/drawingml/2006/chartDrawing">
    <cdr:from>
      <cdr:x>0.68208</cdr:x>
      <cdr:y>0.57251</cdr:y>
    </cdr:from>
    <cdr:to>
      <cdr:x>0.85472</cdr:x>
      <cdr:y>0.69311</cdr:y>
    </cdr:to>
    <cdr:sp macro="" textlink="">
      <cdr:nvSpPr>
        <cdr:cNvPr id="2" name="TextBox 1">
          <a:extLst xmlns:a="http://schemas.openxmlformats.org/drawingml/2006/main">
            <a:ext uri="{FF2B5EF4-FFF2-40B4-BE49-F238E27FC236}">
              <a16:creationId xmlns:a16="http://schemas.microsoft.com/office/drawing/2014/main" id="{D81C692F-841B-3C12-0683-105AB4C4C04F}"/>
            </a:ext>
          </a:extLst>
        </cdr:cNvPr>
        <cdr:cNvSpPr txBox="1"/>
      </cdr:nvSpPr>
      <cdr:spPr>
        <a:xfrm xmlns:a="http://schemas.openxmlformats.org/drawingml/2006/main">
          <a:off x="5909819" y="3601953"/>
          <a:ext cx="1495785" cy="758771"/>
        </a:xfrm>
        <a:prstGeom xmlns:a="http://schemas.openxmlformats.org/drawingml/2006/main" prst="rect">
          <a:avLst/>
        </a:prstGeom>
        <a:solidFill xmlns:a="http://schemas.openxmlformats.org/drawingml/2006/main">
          <a:schemeClr val="bg1"/>
        </a:solidFill>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1200" dirty="0">
              <a:solidFill>
                <a:schemeClr val="accent2"/>
              </a:solidFill>
            </a:rPr>
            <a:t>Positive Displacement pump Curve</a:t>
          </a: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9F907AF-FC25-4AF4-B372-B9A9F3B5D014}" type="datetimeFigureOut">
              <a:rPr lang="en-US" smtClean="0"/>
              <a:t>11/14/2022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F39DB6A-8CCB-4E5B-A23D-53ACE71BD940}" type="slidenum">
              <a:rPr lang="en-US" smtClean="0"/>
              <a:t>‹#›</a:t>
            </a:fld>
            <a:endParaRPr lang="en-US"/>
          </a:p>
        </p:txBody>
      </p:sp>
    </p:spTree>
    <p:extLst>
      <p:ext uri="{BB962C8B-B14F-4D97-AF65-F5344CB8AC3E}">
        <p14:creationId xmlns:p14="http://schemas.microsoft.com/office/powerpoint/2010/main" val="14028305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3" Type="http://schemas.openxmlformats.org/officeDocument/2006/relationships/hyperlink" Target="https://en.wikipedia.org/wiki/Environmentally_responsible" TargetMode="External"/><Relationship Id="rId2" Type="http://schemas.openxmlformats.org/officeDocument/2006/relationships/slide" Target="../slides/slide36.xml"/><Relationship Id="rId1" Type="http://schemas.openxmlformats.org/officeDocument/2006/relationships/notesMaster" Target="../notesMasters/notesMaster1.xml"/><Relationship Id="rId4" Type="http://schemas.openxmlformats.org/officeDocument/2006/relationships/hyperlink" Target="https://en.wikipedia.org/wiki/Resource-efficient" TargetMode="Externa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F39DB6A-8CCB-4E5B-A23D-53ACE71BD940}" type="slidenum">
              <a:rPr lang="en-US" smtClean="0"/>
              <a:t>1</a:t>
            </a:fld>
            <a:endParaRPr lang="en-US"/>
          </a:p>
        </p:txBody>
      </p:sp>
    </p:spTree>
    <p:extLst>
      <p:ext uri="{BB962C8B-B14F-4D97-AF65-F5344CB8AC3E}">
        <p14:creationId xmlns:p14="http://schemas.microsoft.com/office/powerpoint/2010/main" val="29311558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F39DB6A-8CCB-4E5B-A23D-53ACE71BD940}" type="slidenum">
              <a:rPr lang="en-US" smtClean="0"/>
              <a:t>2</a:t>
            </a:fld>
            <a:endParaRPr lang="en-US"/>
          </a:p>
        </p:txBody>
      </p:sp>
    </p:spTree>
    <p:extLst>
      <p:ext uri="{BB962C8B-B14F-4D97-AF65-F5344CB8AC3E}">
        <p14:creationId xmlns:p14="http://schemas.microsoft.com/office/powerpoint/2010/main" val="4433183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BOK is a newly developed HI document that covers general pump system fundamental knowledge requirements that should be common across all job functions and industries</a:t>
            </a:r>
          </a:p>
          <a:p>
            <a:endParaRPr lang="en-US" dirty="0"/>
          </a:p>
          <a:p>
            <a:r>
              <a:rPr lang="en-US" dirty="0"/>
              <a:t>The BOK is intended to act as a path to guide the user in their quest to outline fundamental training or knowledge requirements for various markets and job positions in the pump industry</a:t>
            </a:r>
          </a:p>
        </p:txBody>
      </p:sp>
      <p:sp>
        <p:nvSpPr>
          <p:cNvPr id="4" name="Slide Number Placeholder 3"/>
          <p:cNvSpPr>
            <a:spLocks noGrp="1"/>
          </p:cNvSpPr>
          <p:nvPr>
            <p:ph type="sldNum" sz="quarter" idx="5"/>
          </p:nvPr>
        </p:nvSpPr>
        <p:spPr/>
        <p:txBody>
          <a:bodyPr/>
          <a:lstStyle/>
          <a:p>
            <a:fld id="{7F39DB6A-8CCB-4E5B-A23D-53ACE71BD940}" type="slidenum">
              <a:rPr lang="en-US" smtClean="0"/>
              <a:t>3</a:t>
            </a:fld>
            <a:endParaRPr lang="en-US"/>
          </a:p>
        </p:txBody>
      </p:sp>
    </p:spTree>
    <p:extLst>
      <p:ext uri="{BB962C8B-B14F-4D97-AF65-F5344CB8AC3E}">
        <p14:creationId xmlns:p14="http://schemas.microsoft.com/office/powerpoint/2010/main" val="23693831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BOK identifies 16 learning outcomes that are comprised of multiple primary topics</a:t>
            </a:r>
          </a:p>
        </p:txBody>
      </p:sp>
      <p:sp>
        <p:nvSpPr>
          <p:cNvPr id="4" name="Slide Number Placeholder 3"/>
          <p:cNvSpPr>
            <a:spLocks noGrp="1"/>
          </p:cNvSpPr>
          <p:nvPr>
            <p:ph type="sldNum" sz="quarter" idx="5"/>
          </p:nvPr>
        </p:nvSpPr>
        <p:spPr/>
        <p:txBody>
          <a:bodyPr/>
          <a:lstStyle/>
          <a:p>
            <a:fld id="{7F39DB6A-8CCB-4E5B-A23D-53ACE71BD940}" type="slidenum">
              <a:rPr lang="en-US" smtClean="0"/>
              <a:t>4</a:t>
            </a:fld>
            <a:endParaRPr lang="en-US"/>
          </a:p>
        </p:txBody>
      </p:sp>
    </p:spTree>
    <p:extLst>
      <p:ext uri="{BB962C8B-B14F-4D97-AF65-F5344CB8AC3E}">
        <p14:creationId xmlns:p14="http://schemas.microsoft.com/office/powerpoint/2010/main" val="11829191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primary goal of the BOK is to create a learning path for a deep understanding of hydraulic system behavior and pump performance characteristics along with their relationships to the overall system operation. </a:t>
            </a:r>
            <a:r>
              <a:rPr lang="en-US" b="0" i="0" dirty="0">
                <a:solidFill>
                  <a:srgbClr val="000000"/>
                </a:solidFill>
                <a:effectLst/>
                <a:latin typeface="+mj-lt"/>
              </a:rPr>
              <a:t>This will enable better decision-making by the pump professional to assure user satisfaction through proper pump system operation, reduced energy consumption, and improved reliability.</a:t>
            </a:r>
          </a:p>
          <a:p>
            <a:endParaRPr lang="en-US" dirty="0"/>
          </a:p>
        </p:txBody>
      </p:sp>
      <p:sp>
        <p:nvSpPr>
          <p:cNvPr id="4" name="Slide Number Placeholder 3"/>
          <p:cNvSpPr>
            <a:spLocks noGrp="1"/>
          </p:cNvSpPr>
          <p:nvPr>
            <p:ph type="sldNum" sz="quarter" idx="5"/>
          </p:nvPr>
        </p:nvSpPr>
        <p:spPr/>
        <p:txBody>
          <a:bodyPr/>
          <a:lstStyle/>
          <a:p>
            <a:fld id="{7F39DB6A-8CCB-4E5B-A23D-53ACE71BD940}" type="slidenum">
              <a:rPr lang="en-US" smtClean="0"/>
              <a:t>5</a:t>
            </a:fld>
            <a:endParaRPr lang="en-US"/>
          </a:p>
        </p:txBody>
      </p:sp>
    </p:spTree>
    <p:extLst>
      <p:ext uri="{BB962C8B-B14F-4D97-AF65-F5344CB8AC3E}">
        <p14:creationId xmlns:p14="http://schemas.microsoft.com/office/powerpoint/2010/main" val="7808454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Part of the need for the BOK was to support the Hydraulic Institutes workforce development initiative to assist the pump industry in attracting, developing and retaining talent. As we know, one of the many challenges in the industry is the loss of experienced workforces that are taking a significant amount of knowledge and experience with them. Once an employee is hired, companies now have the critical task of educating and training them. The fundamental knowledge areas must be known. This document will support that task</a:t>
            </a:r>
          </a:p>
        </p:txBody>
      </p:sp>
      <p:sp>
        <p:nvSpPr>
          <p:cNvPr id="4" name="Slide Number Placeholder 3"/>
          <p:cNvSpPr>
            <a:spLocks noGrp="1"/>
          </p:cNvSpPr>
          <p:nvPr>
            <p:ph type="sldNum" sz="quarter" idx="5"/>
          </p:nvPr>
        </p:nvSpPr>
        <p:spPr/>
        <p:txBody>
          <a:bodyPr/>
          <a:lstStyle/>
          <a:p>
            <a:fld id="{7F39DB6A-8CCB-4E5B-A23D-53ACE71BD940}" type="slidenum">
              <a:rPr lang="en-US" smtClean="0"/>
              <a:t>6</a:t>
            </a:fld>
            <a:endParaRPr lang="en-US"/>
          </a:p>
        </p:txBody>
      </p:sp>
    </p:spTree>
    <p:extLst>
      <p:ext uri="{BB962C8B-B14F-4D97-AF65-F5344CB8AC3E}">
        <p14:creationId xmlns:p14="http://schemas.microsoft.com/office/powerpoint/2010/main" val="94735205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BOK consists of appendices that provide guidance on the depth of knowledge required not only for specific market segments but for job titles and functions as well. As you can see in the table, we are looking at learning outcomes 1, 2 and 3 that identify the primary topic knowledge areas associated with the job functions listed above</a:t>
            </a:r>
          </a:p>
        </p:txBody>
      </p:sp>
      <p:sp>
        <p:nvSpPr>
          <p:cNvPr id="4" name="Slide Number Placeholder 3"/>
          <p:cNvSpPr>
            <a:spLocks noGrp="1"/>
          </p:cNvSpPr>
          <p:nvPr>
            <p:ph type="sldNum" sz="quarter" idx="5"/>
          </p:nvPr>
        </p:nvSpPr>
        <p:spPr/>
        <p:txBody>
          <a:bodyPr/>
          <a:lstStyle/>
          <a:p>
            <a:fld id="{7F39DB6A-8CCB-4E5B-A23D-53ACE71BD940}" type="slidenum">
              <a:rPr lang="en-US" smtClean="0"/>
              <a:t>7</a:t>
            </a:fld>
            <a:endParaRPr lang="en-US"/>
          </a:p>
        </p:txBody>
      </p:sp>
    </p:spTree>
    <p:extLst>
      <p:ext uri="{BB962C8B-B14F-4D97-AF65-F5344CB8AC3E}">
        <p14:creationId xmlns:p14="http://schemas.microsoft.com/office/powerpoint/2010/main" val="14908984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Lets take a look at learning outcomes 1 and 2. Learning outcome 1 the Introduction to Pumps and learning outcome 2, pump performance curves and power consumption. Review </a:t>
            </a:r>
          </a:p>
        </p:txBody>
      </p:sp>
      <p:sp>
        <p:nvSpPr>
          <p:cNvPr id="4" name="Slide Number Placeholder 3"/>
          <p:cNvSpPr>
            <a:spLocks noGrp="1"/>
          </p:cNvSpPr>
          <p:nvPr>
            <p:ph type="sldNum" sz="quarter" idx="5"/>
          </p:nvPr>
        </p:nvSpPr>
        <p:spPr/>
        <p:txBody>
          <a:bodyPr/>
          <a:lstStyle/>
          <a:p>
            <a:fld id="{7F39DB6A-8CCB-4E5B-A23D-53ACE71BD940}" type="slidenum">
              <a:rPr lang="en-US" smtClean="0"/>
              <a:t>8</a:t>
            </a:fld>
            <a:endParaRPr lang="en-US"/>
          </a:p>
        </p:txBody>
      </p:sp>
    </p:spTree>
    <p:extLst>
      <p:ext uri="{BB962C8B-B14F-4D97-AF65-F5344CB8AC3E}">
        <p14:creationId xmlns:p14="http://schemas.microsoft.com/office/powerpoint/2010/main" val="87851179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BOK is now available for free download at pumps.org or training.pumps.org</a:t>
            </a:r>
          </a:p>
        </p:txBody>
      </p:sp>
      <p:sp>
        <p:nvSpPr>
          <p:cNvPr id="4" name="Slide Number Placeholder 3"/>
          <p:cNvSpPr>
            <a:spLocks noGrp="1"/>
          </p:cNvSpPr>
          <p:nvPr>
            <p:ph type="sldNum" sz="quarter" idx="5"/>
          </p:nvPr>
        </p:nvSpPr>
        <p:spPr/>
        <p:txBody>
          <a:bodyPr/>
          <a:lstStyle/>
          <a:p>
            <a:fld id="{7F39DB6A-8CCB-4E5B-A23D-53ACE71BD940}" type="slidenum">
              <a:rPr lang="en-US" smtClean="0"/>
              <a:t>9</a:t>
            </a:fld>
            <a:endParaRPr lang="en-US"/>
          </a:p>
        </p:txBody>
      </p:sp>
    </p:spTree>
    <p:extLst>
      <p:ext uri="{BB962C8B-B14F-4D97-AF65-F5344CB8AC3E}">
        <p14:creationId xmlns:p14="http://schemas.microsoft.com/office/powerpoint/2010/main" val="274822114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Before an individual can dive into the BOK the must have some basic introductory knowledge of pumps and systems. These areas are…</a:t>
            </a:r>
          </a:p>
        </p:txBody>
      </p:sp>
      <p:sp>
        <p:nvSpPr>
          <p:cNvPr id="4" name="Slide Number Placeholder 3"/>
          <p:cNvSpPr>
            <a:spLocks noGrp="1"/>
          </p:cNvSpPr>
          <p:nvPr>
            <p:ph type="sldNum" sz="quarter" idx="5"/>
          </p:nvPr>
        </p:nvSpPr>
        <p:spPr/>
        <p:txBody>
          <a:bodyPr/>
          <a:lstStyle/>
          <a:p>
            <a:fld id="{7F39DB6A-8CCB-4E5B-A23D-53ACE71BD940}" type="slidenum">
              <a:rPr lang="en-US" smtClean="0"/>
              <a:t>10</a:t>
            </a:fld>
            <a:endParaRPr lang="en-US"/>
          </a:p>
        </p:txBody>
      </p:sp>
    </p:spTree>
    <p:extLst>
      <p:ext uri="{BB962C8B-B14F-4D97-AF65-F5344CB8AC3E}">
        <p14:creationId xmlns:p14="http://schemas.microsoft.com/office/powerpoint/2010/main" val="389975791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Today we will cover some of the topics that are instructed in our pump system fundamentals course that will provide a foundation for being able to proceed into being able to assess and optimize a system for greater operational reliability and energy efficiency</a:t>
            </a:r>
          </a:p>
        </p:txBody>
      </p:sp>
      <p:sp>
        <p:nvSpPr>
          <p:cNvPr id="4" name="Slide Number Placeholder 3"/>
          <p:cNvSpPr>
            <a:spLocks noGrp="1"/>
          </p:cNvSpPr>
          <p:nvPr>
            <p:ph type="sldNum" sz="quarter" idx="5"/>
          </p:nvPr>
        </p:nvSpPr>
        <p:spPr/>
        <p:txBody>
          <a:bodyPr/>
          <a:lstStyle/>
          <a:p>
            <a:fld id="{7F39DB6A-8CCB-4E5B-A23D-53ACE71BD940}" type="slidenum">
              <a:rPr lang="en-US" smtClean="0"/>
              <a:t>12</a:t>
            </a:fld>
            <a:endParaRPr lang="en-US"/>
          </a:p>
        </p:txBody>
      </p:sp>
    </p:spTree>
    <p:extLst>
      <p:ext uri="{BB962C8B-B14F-4D97-AF65-F5344CB8AC3E}">
        <p14:creationId xmlns:p14="http://schemas.microsoft.com/office/powerpoint/2010/main" val="33154705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a:xfrm>
            <a:off x="685800" y="1143000"/>
            <a:ext cx="5486400" cy="3086100"/>
          </a:xfrm>
          <a:ln/>
        </p:spPr>
      </p:sp>
      <p:sp>
        <p:nvSpPr>
          <p:cNvPr id="25603" name="Notes Placeholder 2"/>
          <p:cNvSpPr>
            <a:spLocks noGrp="1"/>
          </p:cNvSpPr>
          <p:nvPr>
            <p:ph type="body" idx="1"/>
          </p:nvPr>
        </p:nvSpPr>
        <p:spPr>
          <a:noFill/>
          <a:ln/>
        </p:spPr>
        <p:txBody>
          <a:bodyPr/>
          <a:lstStyle/>
          <a:p>
            <a:r>
              <a:rPr lang="en-US" baseline="0" dirty="0"/>
              <a:t>So, what is a pump System? </a:t>
            </a:r>
          </a:p>
          <a:p>
            <a:r>
              <a:rPr lang="en-US" baseline="0" dirty="0"/>
              <a:t>-  -</a:t>
            </a:r>
          </a:p>
          <a:p>
            <a:r>
              <a:rPr lang="en-US" dirty="0"/>
              <a:t>A pumping system</a:t>
            </a:r>
            <a:r>
              <a:rPr lang="en-US" baseline="0" dirty="0"/>
              <a:t> is</a:t>
            </a:r>
            <a:r>
              <a:rPr lang="en-US" dirty="0"/>
              <a:t> a collection of devices that are interconnected</a:t>
            </a:r>
            <a:r>
              <a:rPr lang="en-US" baseline="0" dirty="0"/>
              <a:t> with </a:t>
            </a:r>
            <a:r>
              <a:rPr lang="en-US" dirty="0"/>
              <a:t>piping. A pumping system is designed to use</a:t>
            </a:r>
            <a:r>
              <a:rPr lang="en-US" baseline="0" dirty="0"/>
              <a:t> the mass and energy of a fluid to perform work, perform a process, or to make a product. The devices in a piping system may include: </a:t>
            </a:r>
          </a:p>
          <a:p>
            <a:r>
              <a:rPr lang="en-US" baseline="0" dirty="0"/>
              <a:t>-- tanks and vessels to supply or store the fluid, </a:t>
            </a:r>
          </a:p>
          <a:p>
            <a:r>
              <a:rPr lang="en-US" dirty="0"/>
              <a:t>-- pumps that add</a:t>
            </a:r>
            <a:r>
              <a:rPr lang="en-US" baseline="0" dirty="0"/>
              <a:t> energy to the fluid</a:t>
            </a:r>
            <a:r>
              <a:rPr lang="en-US" dirty="0"/>
              <a:t>, </a:t>
            </a:r>
          </a:p>
          <a:p>
            <a:r>
              <a:rPr lang="en-US" dirty="0"/>
              <a:t>-- components such as a</a:t>
            </a:r>
            <a:r>
              <a:rPr lang="en-US" baseline="0" dirty="0"/>
              <a:t> heat exchanger</a:t>
            </a:r>
            <a:r>
              <a:rPr lang="en-US" dirty="0"/>
              <a:t>, </a:t>
            </a:r>
          </a:p>
          <a:p>
            <a:r>
              <a:rPr lang="en-US" dirty="0"/>
              <a:t>-- control valves to regulate key operating parameters for the system,</a:t>
            </a:r>
            <a:r>
              <a:rPr lang="en-US" baseline="0" dirty="0"/>
              <a:t> </a:t>
            </a:r>
          </a:p>
          <a:p>
            <a:r>
              <a:rPr lang="en-US" baseline="0" dirty="0"/>
              <a:t>-- automatic</a:t>
            </a:r>
            <a:r>
              <a:rPr lang="en-US" dirty="0"/>
              <a:t> controls for the key operating</a:t>
            </a:r>
            <a:r>
              <a:rPr lang="en-US" baseline="0" dirty="0"/>
              <a:t> parameters</a:t>
            </a:r>
          </a:p>
          <a:p>
            <a:r>
              <a:rPr lang="en-US" baseline="0" dirty="0"/>
              <a:t>--</a:t>
            </a:r>
            <a:r>
              <a:rPr lang="en-US" dirty="0"/>
              <a:t> and other instrumentation to measure</a:t>
            </a:r>
            <a:r>
              <a:rPr lang="en-US" baseline="0" dirty="0"/>
              <a:t> tank levels and pressures at key locations in the system</a:t>
            </a:r>
          </a:p>
          <a:p>
            <a:r>
              <a:rPr lang="en-US" baseline="0" dirty="0"/>
              <a:t>-- </a:t>
            </a:r>
            <a:r>
              <a:rPr lang="en-US" dirty="0"/>
              <a:t>as well as isolation valves and</a:t>
            </a:r>
            <a:r>
              <a:rPr lang="en-US" baseline="0" dirty="0"/>
              <a:t> other fittings such as elbows, reducers, and tees. </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Pump system fundamentals provides you with an understanding of how pumps operate and interact with the system. </a:t>
            </a:r>
            <a:r>
              <a:rPr lang="en-US" b="1" i="1" u="sng" baseline="0" dirty="0"/>
              <a:t>Each component within the system consumes energy, and the pump has to supply that energy in a supply amount that equals the consumption amount.</a:t>
            </a:r>
            <a:endParaRPr lang="en-US" b="1" i="1" u="sng" dirty="0"/>
          </a:p>
          <a:p>
            <a:endParaRPr lang="en-US" dirty="0"/>
          </a:p>
          <a:p>
            <a:r>
              <a:rPr lang="en-US" dirty="0"/>
              <a:t>The configuration of the piping system, the fluid used, and the purpose of the system will vary depending on the application, but there are fundamental concepts, principles, and mathematics that apply across industries and disciplines.</a:t>
            </a:r>
          </a:p>
          <a:p>
            <a:endParaRPr lang="en-US" dirty="0"/>
          </a:p>
          <a:p>
            <a:pPr defTabSz="1021806" eaLnBrk="0" fontAlgn="base" hangingPunct="0">
              <a:spcBef>
                <a:spcPct val="30000"/>
              </a:spcBef>
              <a:spcAft>
                <a:spcPct val="0"/>
              </a:spcAft>
              <a:defRPr/>
            </a:pPr>
            <a:r>
              <a:rPr lang="en-US" dirty="0"/>
              <a:t>Of course, moving the fluid through the piping system requires energy, and that energy costs money. The better a system is designed and operated,</a:t>
            </a:r>
            <a:r>
              <a:rPr lang="en-US" baseline="0" dirty="0"/>
              <a:t> the less money we have to spend to meet the requirements of the system.</a:t>
            </a:r>
          </a:p>
          <a:p>
            <a:endParaRPr lang="en-US" dirty="0"/>
          </a:p>
          <a:p>
            <a:pPr lvl="0"/>
            <a:r>
              <a:rPr lang="en-US" dirty="0"/>
              <a:t>One key to understanding</a:t>
            </a:r>
            <a:r>
              <a:rPr lang="en-US" baseline="0" dirty="0"/>
              <a:t> any pumping system is to understand the energy state of the fluid throughout the system, as well as the energy addition and losses in the system.</a:t>
            </a:r>
            <a:endParaRPr lang="en-US" dirty="0"/>
          </a:p>
          <a:p>
            <a:pPr lvl="0"/>
            <a:endParaRPr lang="en-US" dirty="0"/>
          </a:p>
          <a:p>
            <a:pPr lvl="0"/>
            <a:r>
              <a:rPr lang="en-US" dirty="0"/>
              <a:t>Pumping systems use energy in many forms, including: </a:t>
            </a:r>
          </a:p>
          <a:p>
            <a:pPr lvl="0"/>
            <a:r>
              <a:rPr lang="en-US" dirty="0"/>
              <a:t>-- electrical energy</a:t>
            </a:r>
            <a:r>
              <a:rPr lang="en-US" baseline="0" dirty="0"/>
              <a:t> that is used to turn a motor</a:t>
            </a:r>
            <a:endParaRPr lang="en-US" dirty="0"/>
          </a:p>
          <a:p>
            <a:pPr defTabSz="1021806" eaLnBrk="0" fontAlgn="base" hangingPunct="0">
              <a:spcBef>
                <a:spcPct val="30000"/>
              </a:spcBef>
              <a:spcAft>
                <a:spcPct val="0"/>
              </a:spcAft>
              <a:defRPr/>
            </a:pPr>
            <a:r>
              <a:rPr lang="en-US" dirty="0"/>
              <a:t>-- mechanical energy of the rotating pump shaft</a:t>
            </a:r>
          </a:p>
          <a:p>
            <a:pPr lvl="0"/>
            <a:r>
              <a:rPr lang="en-US" dirty="0"/>
              <a:t>-- hydraulic energy in the form of pressure, velocity, elevation head </a:t>
            </a:r>
          </a:p>
          <a:p>
            <a:pPr lvl="0"/>
            <a:r>
              <a:rPr lang="en-US" dirty="0"/>
              <a:t>-- thermal energy</a:t>
            </a:r>
            <a:r>
              <a:rPr lang="en-US" baseline="0" dirty="0"/>
              <a:t> due to the fluid’s temperature</a:t>
            </a:r>
            <a:r>
              <a:rPr lang="en-US" dirty="0"/>
              <a:t> </a:t>
            </a:r>
          </a:p>
          <a:p>
            <a:pPr lvl="0"/>
            <a:endParaRPr lang="en-US" dirty="0"/>
          </a:p>
          <a:p>
            <a:pPr lvl="0"/>
            <a:r>
              <a:rPr lang="en-US" dirty="0"/>
              <a:t>There is also energy loss occurring</a:t>
            </a:r>
            <a:r>
              <a:rPr lang="en-US" baseline="0" dirty="0"/>
              <a:t> in the system in the form of HEAD LOSS in every device in the system. This head loss results in </a:t>
            </a:r>
            <a:r>
              <a:rPr lang="en-US" dirty="0"/>
              <a:t>heat, noise, vibration that wear</a:t>
            </a:r>
            <a:r>
              <a:rPr lang="en-US" baseline="0" dirty="0"/>
              <a:t> down the equipment. It also results in a drop in static pressure across each device</a:t>
            </a:r>
            <a:r>
              <a:rPr lang="en-US" dirty="0"/>
              <a:t>.</a:t>
            </a:r>
          </a:p>
          <a:p>
            <a:pPr lvl="0"/>
            <a:endParaRPr lang="en-US" dirty="0"/>
          </a:p>
          <a:p>
            <a:endParaRPr lang="en-US" dirty="0"/>
          </a:p>
        </p:txBody>
      </p:sp>
      <p:sp>
        <p:nvSpPr>
          <p:cNvPr id="2560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74798C91-490A-4B41-9594-BCBAF5A4C072}" type="slidenum">
              <a:rPr lang="en-US" smtClean="0"/>
              <a:pPr/>
              <a:t>14</a:t>
            </a:fld>
            <a:endParaRPr lang="en-US" dirty="0"/>
          </a:p>
        </p:txBody>
      </p:sp>
      <p:sp>
        <p:nvSpPr>
          <p:cNvPr id="25605" name="Date Placeholder 4"/>
          <p:cNvSpPr>
            <a:spLocks noGrp="1"/>
          </p:cNvSpPr>
          <p:nvPr>
            <p:ph type="dt" sz="quarter" idx="1"/>
          </p:nvPr>
        </p:nvSpPr>
        <p:spPr bwMode="auto">
          <a:noFill/>
          <a:ln>
            <a:miter lim="800000"/>
            <a:headEnd/>
            <a:tailEnd/>
          </a:ln>
        </p:spPr>
        <p:txBody>
          <a:bodyPr wrap="square" numCol="1" anchor="t" anchorCtr="0" compatLnSpc="1">
            <a:prstTxWarp prst="textNoShape">
              <a:avLst/>
            </a:prstTxWarp>
          </a:bodyPr>
          <a:lstStyle/>
          <a:p>
            <a:fld id="{1D501720-A7AB-45D1-B78D-5F2CC56B751C}" type="datetime1">
              <a:rPr lang="en-US" smtClean="0"/>
              <a:pPr/>
              <a:t>11/14/2022</a:t>
            </a:fld>
            <a:endParaRPr lang="en-US" dirty="0"/>
          </a:p>
        </p:txBody>
      </p:sp>
      <p:sp>
        <p:nvSpPr>
          <p:cNvPr id="25606" name="Footer Placeholder 5"/>
          <p:cNvSpPr>
            <a:spLocks noGrp="1"/>
          </p:cNvSpPr>
          <p:nvPr>
            <p:ph type="ftr" sz="quarter" idx="4"/>
          </p:nvPr>
        </p:nvSpPr>
        <p:spPr>
          <a:noFill/>
        </p:spPr>
        <p:txBody>
          <a:bodyPr/>
          <a:lstStyle/>
          <a:p>
            <a:r>
              <a:rPr lang="en-US" dirty="0"/>
              <a:t>© 2008 Engineered Software</a:t>
            </a:r>
          </a:p>
        </p:txBody>
      </p:sp>
      <p:sp>
        <p:nvSpPr>
          <p:cNvPr id="25607" name="Header Placeholder 6"/>
          <p:cNvSpPr>
            <a:spLocks noGrp="1"/>
          </p:cNvSpPr>
          <p:nvPr>
            <p:ph type="hdr" sz="quarter"/>
          </p:nvPr>
        </p:nvSpPr>
        <p:spPr>
          <a:noFill/>
        </p:spPr>
        <p:txBody>
          <a:bodyPr/>
          <a:lstStyle/>
          <a:p>
            <a:r>
              <a:rPr lang="en-US" dirty="0"/>
              <a:t>Piping System Fundamentals</a:t>
            </a:r>
          </a:p>
          <a:p>
            <a:r>
              <a:rPr lang="en-US" dirty="0"/>
              <a:t>1. Introduction	</a:t>
            </a:r>
          </a:p>
        </p:txBody>
      </p:sp>
    </p:spTree>
    <p:extLst>
      <p:ext uri="{BB962C8B-B14F-4D97-AF65-F5344CB8AC3E}">
        <p14:creationId xmlns:p14="http://schemas.microsoft.com/office/powerpoint/2010/main" val="329090296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t>Let’s look at the</a:t>
            </a:r>
            <a:r>
              <a:rPr lang="en-US" baseline="0" dirty="0"/>
              <a:t> typical piping system configurations you may encounter. </a:t>
            </a:r>
          </a:p>
          <a:p>
            <a:endParaRPr lang="en-US" baseline="0" dirty="0"/>
          </a:p>
          <a:p>
            <a:r>
              <a:rPr lang="en-US" baseline="0" dirty="0"/>
              <a:t>Piping systems are either OPEN systems or CLOSED systems. </a:t>
            </a:r>
          </a:p>
          <a:p>
            <a:endParaRPr lang="en-US" baseline="0" dirty="0"/>
          </a:p>
          <a:p>
            <a:r>
              <a:rPr lang="en-US" b="1" baseline="0" dirty="0">
                <a:solidFill>
                  <a:srgbClr val="FF0000"/>
                </a:solidFill>
              </a:rPr>
              <a:t>Two animations – </a:t>
            </a:r>
          </a:p>
          <a:p>
            <a:endParaRPr lang="en-US" b="1" baseline="0" dirty="0">
              <a:solidFill>
                <a:srgbClr val="FF0000"/>
              </a:solidFill>
            </a:endParaRPr>
          </a:p>
          <a:p>
            <a:r>
              <a:rPr lang="en-US" baseline="0" dirty="0"/>
              <a:t>The configuration of an open system (open to atmospheric pressure) (</a:t>
            </a:r>
            <a:r>
              <a:rPr lang="en-US" b="1" baseline="0" dirty="0">
                <a:solidFill>
                  <a:srgbClr val="FF0000"/>
                </a:solidFill>
              </a:rPr>
              <a:t>Animation 1) shown here is a simple single path system </a:t>
            </a:r>
            <a:r>
              <a:rPr lang="en-US" baseline="0" dirty="0"/>
              <a:t>that transports a liquid from a single source to a single end use. </a:t>
            </a:r>
          </a:p>
          <a:p>
            <a:endParaRPr lang="en-US" baseline="0" dirty="0"/>
          </a:p>
          <a:p>
            <a:r>
              <a:rPr lang="en-US" baseline="0" dirty="0"/>
              <a:t>Systems can also be closed (operate above or below atmospheric pressure) (</a:t>
            </a:r>
            <a:r>
              <a:rPr lang="en-US" b="1" baseline="0" dirty="0">
                <a:solidFill>
                  <a:srgbClr val="FF0000"/>
                </a:solidFill>
              </a:rPr>
              <a:t>Animation 2) shown here as a more complex multi-loop system where the flow goes through heat exchangers and then a chiller before returning to the pump inlet.</a:t>
            </a:r>
            <a:r>
              <a:rPr lang="en-US" baseline="0" dirty="0"/>
              <a:t> </a:t>
            </a:r>
          </a:p>
          <a:p>
            <a:endParaRPr lang="en-US"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equipment in the system </a:t>
            </a:r>
            <a:r>
              <a:rPr lang="en-US" baseline="0" dirty="0"/>
              <a:t>depend on what p</a:t>
            </a:r>
            <a:r>
              <a:rPr lang="en-US" dirty="0"/>
              <a:t>rocesses are occurring in the system, such as heat transfer, fluid flow, or chemical reactions.</a:t>
            </a:r>
          </a:p>
          <a:p>
            <a:endParaRPr lang="en-US" baseline="0" dirty="0"/>
          </a:p>
          <a:p>
            <a:r>
              <a:rPr lang="en-US" b="1" baseline="0" dirty="0"/>
              <a:t>Instructor use below as needed</a:t>
            </a:r>
          </a:p>
          <a:p>
            <a:r>
              <a:rPr lang="en-US" baseline="0" dirty="0"/>
              <a:t>Each system will have unique operating characteristics based on the hydraulic performance of the components in the system. The operating characteristics will depend on:</a:t>
            </a:r>
          </a:p>
          <a:p>
            <a:r>
              <a:rPr lang="en-US" baseline="0" dirty="0"/>
              <a:t>-- the liquid levels and pressures in the tanks in the system</a:t>
            </a:r>
          </a:p>
          <a:p>
            <a:r>
              <a:rPr lang="en-US" baseline="0" dirty="0"/>
              <a:t>-- the performance of the pumps in the system</a:t>
            </a:r>
          </a:p>
          <a:p>
            <a:r>
              <a:rPr lang="en-US" baseline="0" dirty="0"/>
              <a:t>-- the resistance of components such as a heat exchanger.</a:t>
            </a:r>
          </a:p>
          <a:p>
            <a:r>
              <a:rPr lang="en-US" baseline="0" dirty="0"/>
              <a:t>-- the size and length of the piping, the number and type of valves and fittings</a:t>
            </a:r>
          </a:p>
          <a:p>
            <a:r>
              <a:rPr lang="en-US" baseline="0" dirty="0"/>
              <a:t>-- the key parameters that are measured and controlled: flow, pressure, level, temperature</a:t>
            </a:r>
          </a:p>
          <a:p>
            <a:endParaRPr lang="en-US" baseline="0" dirty="0"/>
          </a:p>
          <a:p>
            <a:endParaRPr lang="en-US" dirty="0"/>
          </a:p>
        </p:txBody>
      </p:sp>
      <p:sp>
        <p:nvSpPr>
          <p:cNvPr id="4" name="Header Placeholder 3"/>
          <p:cNvSpPr>
            <a:spLocks noGrp="1"/>
          </p:cNvSpPr>
          <p:nvPr>
            <p:ph type="hdr" sz="quarter" idx="10"/>
          </p:nvPr>
        </p:nvSpPr>
        <p:spPr/>
        <p:txBody>
          <a:bodyPr/>
          <a:lstStyle/>
          <a:p>
            <a:pPr>
              <a:defRPr/>
            </a:pPr>
            <a:r>
              <a:rPr lang="en-US" dirty="0"/>
              <a:t>Piping System Fundamentals</a:t>
            </a:r>
          </a:p>
          <a:p>
            <a:pPr>
              <a:defRPr/>
            </a:pPr>
            <a:r>
              <a:rPr lang="en-US" dirty="0"/>
              <a:t>1. Introduction	</a:t>
            </a:r>
          </a:p>
        </p:txBody>
      </p:sp>
      <p:sp>
        <p:nvSpPr>
          <p:cNvPr id="5" name="Footer Placeholder 4"/>
          <p:cNvSpPr>
            <a:spLocks noGrp="1"/>
          </p:cNvSpPr>
          <p:nvPr>
            <p:ph type="ftr" sz="quarter" idx="11"/>
          </p:nvPr>
        </p:nvSpPr>
        <p:spPr/>
        <p:txBody>
          <a:bodyPr/>
          <a:lstStyle/>
          <a:p>
            <a:pPr>
              <a:defRPr/>
            </a:pPr>
            <a:r>
              <a:rPr lang="en-US" dirty="0"/>
              <a:t>© 2008 Engineered Software</a:t>
            </a:r>
          </a:p>
        </p:txBody>
      </p:sp>
      <p:sp>
        <p:nvSpPr>
          <p:cNvPr id="6" name="Slide Number Placeholder 5"/>
          <p:cNvSpPr>
            <a:spLocks noGrp="1"/>
          </p:cNvSpPr>
          <p:nvPr>
            <p:ph type="sldNum" sz="quarter" idx="12"/>
          </p:nvPr>
        </p:nvSpPr>
        <p:spPr/>
        <p:txBody>
          <a:bodyPr/>
          <a:lstStyle/>
          <a:p>
            <a:pPr>
              <a:defRPr/>
            </a:pPr>
            <a:fld id="{88162704-089C-4263-97AD-CC7660454CE2}" type="slidenum">
              <a:rPr lang="en-US" smtClean="0"/>
              <a:pPr>
                <a:defRPr/>
              </a:pPr>
              <a:t>15</a:t>
            </a:fld>
            <a:endParaRPr lang="en-US" dirty="0"/>
          </a:p>
        </p:txBody>
      </p:sp>
      <p:sp>
        <p:nvSpPr>
          <p:cNvPr id="7" name="Date Placeholder 6"/>
          <p:cNvSpPr>
            <a:spLocks noGrp="1"/>
          </p:cNvSpPr>
          <p:nvPr>
            <p:ph type="dt" idx="13"/>
          </p:nvPr>
        </p:nvSpPr>
        <p:spPr/>
        <p:txBody>
          <a:bodyPr/>
          <a:lstStyle/>
          <a:p>
            <a:pPr>
              <a:defRPr/>
            </a:pPr>
            <a:fld id="{8E21EA62-879D-4E57-BBEE-6679EEA111F6}" type="datetime1">
              <a:rPr lang="en-US" smtClean="0"/>
              <a:pPr>
                <a:defRPr/>
              </a:pPr>
              <a:t>11/14/2022</a:t>
            </a:fld>
            <a:endParaRPr lang="en-US" dirty="0"/>
          </a:p>
        </p:txBody>
      </p:sp>
    </p:spTree>
    <p:extLst>
      <p:ext uri="{BB962C8B-B14F-4D97-AF65-F5344CB8AC3E}">
        <p14:creationId xmlns:p14="http://schemas.microsoft.com/office/powerpoint/2010/main" val="155942272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14400" y="1281113"/>
            <a:ext cx="6146800" cy="3457575"/>
          </a:xfrm>
        </p:spPr>
      </p:sp>
      <p:sp>
        <p:nvSpPr>
          <p:cNvPr id="3" name="Notes Placeholder 2"/>
          <p:cNvSpPr>
            <a:spLocks noGrp="1"/>
          </p:cNvSpPr>
          <p:nvPr>
            <p:ph type="body" idx="1"/>
          </p:nvPr>
        </p:nvSpPr>
        <p:spPr/>
        <p:txBody>
          <a:bodyPr/>
          <a:lstStyle/>
          <a:p>
            <a:r>
              <a:rPr lang="en-US" b="1" i="1" u="sng" dirty="0"/>
              <a:t>SO we have two forms of head that effects the system curve. Static and Friction head. Static head is the pressure resulting from a column of liquid acting under gravity. Friction head is the energy lost from the movement of fluid in a pipe as a result of friction between the moving fluid and its conduit</a:t>
            </a:r>
          </a:p>
          <a:p>
            <a:endParaRPr lang="en-US" b="1" i="1" u="sng" dirty="0"/>
          </a:p>
          <a:p>
            <a:endParaRPr lang="en-US" b="1" i="1" u="sng" dirty="0"/>
          </a:p>
          <a:p>
            <a:r>
              <a:rPr lang="en-US" b="1" i="1" u="sng" dirty="0"/>
              <a:t>2 ANIMATIONS – showing static</a:t>
            </a:r>
            <a:r>
              <a:rPr lang="en-US" b="1" i="1" u="sng" baseline="0" dirty="0"/>
              <a:t> and then friction head</a:t>
            </a:r>
            <a:r>
              <a:rPr lang="en-US" b="1" i="1" u="sng" dirty="0"/>
              <a:t> </a:t>
            </a:r>
          </a:p>
          <a:p>
            <a:endParaRPr lang="en-US" b="1" i="1" u="sng" dirty="0"/>
          </a:p>
          <a:p>
            <a:r>
              <a:rPr lang="en-US" b="1" i="1" u="sng" dirty="0"/>
              <a:t>So as we said, </a:t>
            </a:r>
            <a:r>
              <a:rPr lang="en-US" b="1" i="1" u="sng" baseline="0" dirty="0"/>
              <a:t>w</a:t>
            </a:r>
            <a:r>
              <a:rPr lang="en-US" b="1" i="1" u="sng" dirty="0"/>
              <a:t>hile you often cannot change the static head  (</a:t>
            </a:r>
            <a:r>
              <a:rPr lang="en-US" sz="1200" b="1" i="1" u="sng" strike="noStrike" dirty="0">
                <a:solidFill>
                  <a:srgbClr val="000000"/>
                </a:solidFill>
                <a:effectLst/>
                <a:latin typeface="Calibri" panose="020F0502020204030204" pitchFamily="34" charset="0"/>
              </a:rPr>
              <a:t>Click 1</a:t>
            </a:r>
            <a:r>
              <a:rPr lang="en-US" sz="1200" b="1" i="0" u="sng" strike="noStrike" dirty="0">
                <a:solidFill>
                  <a:srgbClr val="000000"/>
                </a:solidFill>
                <a:effectLst/>
                <a:latin typeface="Calibri" panose="020F0502020204030204" pitchFamily="34" charset="0"/>
              </a:rPr>
              <a:t>)</a:t>
            </a:r>
            <a:r>
              <a:rPr lang="en-US" b="1" i="1" u="sng" dirty="0"/>
              <a:t>, the friction portion is often an energy reduction opportunity. For instance,</a:t>
            </a:r>
            <a:r>
              <a:rPr lang="en-US" b="1" i="1" u="sng" baseline="0" dirty="0"/>
              <a:t> if we partially close a valve (Click 2) on the discharge side of the pump (second animation), the C will increase, and we will have a steeper, higher head system curve, as shown by this upper green arc.</a:t>
            </a:r>
          </a:p>
          <a:p>
            <a:endParaRPr lang="en-US" b="1" i="1" u="sng" baseline="0" dirty="0"/>
          </a:p>
          <a:p>
            <a:r>
              <a:rPr lang="en-US" b="1" i="1" u="sng" baseline="0" dirty="0"/>
              <a:t>So this slide shows what happens if we change either the static head or friction head.</a:t>
            </a:r>
          </a:p>
          <a:p>
            <a:endParaRPr lang="en-US" b="1" i="1" u="sng" dirty="0"/>
          </a:p>
          <a:p>
            <a:endParaRPr lang="en-US" dirty="0"/>
          </a:p>
        </p:txBody>
      </p:sp>
      <p:sp>
        <p:nvSpPr>
          <p:cNvPr id="4" name="Slide Number Placeholder 3"/>
          <p:cNvSpPr>
            <a:spLocks noGrp="1"/>
          </p:cNvSpPr>
          <p:nvPr>
            <p:ph type="sldNum" sz="quarter" idx="10"/>
          </p:nvPr>
        </p:nvSpPr>
        <p:spPr/>
        <p:txBody>
          <a:bodyPr/>
          <a:lstStyle/>
          <a:p>
            <a:pPr>
              <a:defRPr/>
            </a:pPr>
            <a:fld id="{BE74F780-37FF-4231-9AA9-7D35CDFC8736}" type="slidenum">
              <a:rPr lang="en-US">
                <a:solidFill>
                  <a:prstClr val="black"/>
                </a:solidFill>
              </a:rPr>
              <a:pPr>
                <a:defRPr/>
              </a:pPr>
              <a:t>16</a:t>
            </a:fld>
            <a:endParaRPr lang="en-US" dirty="0">
              <a:solidFill>
                <a:prstClr val="black"/>
              </a:solidFill>
            </a:endParaRPr>
          </a:p>
        </p:txBody>
      </p:sp>
    </p:spTree>
    <p:extLst>
      <p:ext uri="{BB962C8B-B14F-4D97-AF65-F5344CB8AC3E}">
        <p14:creationId xmlns:p14="http://schemas.microsoft.com/office/powerpoint/2010/main" val="84343456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illustration shows the difference between a typical rotodynamic and positive displacement pump curve.</a:t>
            </a:r>
          </a:p>
          <a:p>
            <a:endParaRPr lang="en-US" dirty="0"/>
          </a:p>
          <a:p>
            <a:r>
              <a:rPr lang="en-US" dirty="0"/>
              <a:t>Note that due to their design</a:t>
            </a:r>
            <a:r>
              <a:rPr lang="en-US" baseline="0" dirty="0"/>
              <a:t> differences</a:t>
            </a:r>
            <a:r>
              <a:rPr lang="en-US" dirty="0"/>
              <a:t>, positive</a:t>
            </a:r>
            <a:r>
              <a:rPr lang="en-US" baseline="0" dirty="0"/>
              <a:t> displacement and rotodynamic pumps will have different curve shapes. </a:t>
            </a:r>
            <a:r>
              <a:rPr lang="en-US" b="1" i="1" u="sng" baseline="0" dirty="0"/>
              <a:t>In this curve, as in most pump curves, the flow is on the X axis (horizontal) and head is on the Y axis (vertical).</a:t>
            </a:r>
          </a:p>
          <a:p>
            <a:endParaRPr lang="en-US" baseline="0" dirty="0"/>
          </a:p>
          <a:p>
            <a:r>
              <a:rPr lang="en-US" baseline="0" dirty="0"/>
              <a:t>The major difference, is that rotodynamic pumps will have a maximum head produced as flow rate is reduced, but generally positive displacement pump do not.  This can be seen by the curves depicted here as function of flow rate. Note how with a Rotodynamic pump, a small change in head or pressure can make a big difference in flow. But with a Positive Displacement pump, a big change in head or pressure has almost no impact on flow.</a:t>
            </a:r>
          </a:p>
          <a:p>
            <a:endParaRPr lang="en-US" b="1" i="1" u="sng" baseline="0" dirty="0"/>
          </a:p>
          <a:p>
            <a:r>
              <a:rPr lang="en-US" b="1" i="1" u="sng" baseline="0" dirty="0"/>
              <a:t>The PD pump has practically a vertical curve – meaning that at a given speed the flow will be nearly constant regardless of the head in the system.</a:t>
            </a:r>
          </a:p>
          <a:p>
            <a:endParaRPr lang="en-US" baseline="0" dirty="0"/>
          </a:p>
        </p:txBody>
      </p:sp>
      <p:sp>
        <p:nvSpPr>
          <p:cNvPr id="4" name="Slide Number Placeholder 3"/>
          <p:cNvSpPr>
            <a:spLocks noGrp="1"/>
          </p:cNvSpPr>
          <p:nvPr>
            <p:ph type="sldNum" sz="quarter" idx="10"/>
          </p:nvPr>
        </p:nvSpPr>
        <p:spPr/>
        <p:txBody>
          <a:bodyPr/>
          <a:lstStyle/>
          <a:p>
            <a:fld id="{51ED8D1D-5011-4EBB-8DAF-48B78670113A}" type="slidenum">
              <a:rPr lang="en-US" smtClean="0"/>
              <a:t>17</a:t>
            </a:fld>
            <a:endParaRPr lang="en-US"/>
          </a:p>
        </p:txBody>
      </p:sp>
    </p:spTree>
    <p:extLst>
      <p:ext uri="{BB962C8B-B14F-4D97-AF65-F5344CB8AC3E}">
        <p14:creationId xmlns:p14="http://schemas.microsoft.com/office/powerpoint/2010/main" val="313021098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a:spcBef>
                <a:spcPct val="30000"/>
              </a:spcBef>
              <a:defRPr sz="1100">
                <a:solidFill>
                  <a:schemeClr val="tx1"/>
                </a:solidFill>
                <a:latin typeface="Arial" charset="0"/>
              </a:defRPr>
            </a:lvl1pPr>
            <a:lvl2pPr marL="760413" indent="-292100" defTabSz="933450">
              <a:spcBef>
                <a:spcPct val="30000"/>
              </a:spcBef>
              <a:defRPr sz="1100">
                <a:solidFill>
                  <a:schemeClr val="tx1"/>
                </a:solidFill>
                <a:latin typeface="Arial" charset="0"/>
              </a:defRPr>
            </a:lvl2pPr>
            <a:lvl3pPr marL="1169988" indent="-233363" defTabSz="933450">
              <a:spcBef>
                <a:spcPct val="30000"/>
              </a:spcBef>
              <a:defRPr sz="1100">
                <a:solidFill>
                  <a:schemeClr val="tx1"/>
                </a:solidFill>
                <a:latin typeface="Arial" charset="0"/>
              </a:defRPr>
            </a:lvl3pPr>
            <a:lvl4pPr marL="1638300" indent="-233363" defTabSz="933450">
              <a:spcBef>
                <a:spcPct val="30000"/>
              </a:spcBef>
              <a:defRPr sz="1100">
                <a:solidFill>
                  <a:schemeClr val="tx1"/>
                </a:solidFill>
                <a:latin typeface="Arial" charset="0"/>
              </a:defRPr>
            </a:lvl4pPr>
            <a:lvl5pPr marL="2106613" indent="-233363" defTabSz="933450">
              <a:spcBef>
                <a:spcPct val="30000"/>
              </a:spcBef>
              <a:defRPr sz="1100">
                <a:solidFill>
                  <a:schemeClr val="tx1"/>
                </a:solidFill>
                <a:latin typeface="Arial" charset="0"/>
              </a:defRPr>
            </a:lvl5pPr>
            <a:lvl6pPr marL="2563813" indent="-233363" defTabSz="933450" eaLnBrk="0" fontAlgn="base" hangingPunct="0">
              <a:spcBef>
                <a:spcPct val="30000"/>
              </a:spcBef>
              <a:spcAft>
                <a:spcPct val="0"/>
              </a:spcAft>
              <a:defRPr sz="1100">
                <a:solidFill>
                  <a:schemeClr val="tx1"/>
                </a:solidFill>
                <a:latin typeface="Arial" charset="0"/>
              </a:defRPr>
            </a:lvl6pPr>
            <a:lvl7pPr marL="3021013" indent="-233363" defTabSz="933450" eaLnBrk="0" fontAlgn="base" hangingPunct="0">
              <a:spcBef>
                <a:spcPct val="30000"/>
              </a:spcBef>
              <a:spcAft>
                <a:spcPct val="0"/>
              </a:spcAft>
              <a:defRPr sz="1100">
                <a:solidFill>
                  <a:schemeClr val="tx1"/>
                </a:solidFill>
                <a:latin typeface="Arial" charset="0"/>
              </a:defRPr>
            </a:lvl7pPr>
            <a:lvl8pPr marL="3478213" indent="-233363" defTabSz="933450" eaLnBrk="0" fontAlgn="base" hangingPunct="0">
              <a:spcBef>
                <a:spcPct val="30000"/>
              </a:spcBef>
              <a:spcAft>
                <a:spcPct val="0"/>
              </a:spcAft>
              <a:defRPr sz="1100">
                <a:solidFill>
                  <a:schemeClr val="tx1"/>
                </a:solidFill>
                <a:latin typeface="Arial" charset="0"/>
              </a:defRPr>
            </a:lvl8pPr>
            <a:lvl9pPr marL="3935413" indent="-233363" defTabSz="933450" eaLnBrk="0" fontAlgn="base" hangingPunct="0">
              <a:spcBef>
                <a:spcPct val="30000"/>
              </a:spcBef>
              <a:spcAft>
                <a:spcPct val="0"/>
              </a:spcAft>
              <a:defRPr sz="1100">
                <a:solidFill>
                  <a:schemeClr val="tx1"/>
                </a:solidFill>
                <a:latin typeface="Arial" charset="0"/>
              </a:defRPr>
            </a:lvl9pPr>
          </a:lstStyle>
          <a:p>
            <a:pPr>
              <a:spcBef>
                <a:spcPct val="0"/>
              </a:spcBef>
            </a:pPr>
            <a:fld id="{A68F997F-5481-4B7C-9161-12BC3120F942}" type="slidenum">
              <a:rPr lang="en-US" altLang="en-US" sz="1200" smtClean="0"/>
              <a:pPr>
                <a:spcBef>
                  <a:spcPct val="0"/>
                </a:spcBef>
              </a:pPr>
              <a:t>18</a:t>
            </a:fld>
            <a:endParaRPr lang="en-US" altLang="en-US" sz="1200" dirty="0"/>
          </a:p>
        </p:txBody>
      </p:sp>
      <p:sp>
        <p:nvSpPr>
          <p:cNvPr id="210947" name="Rectangle 2"/>
          <p:cNvSpPr>
            <a:spLocks noGrp="1" noRot="1" noChangeAspect="1" noChangeArrowheads="1" noTextEdit="1"/>
          </p:cNvSpPr>
          <p:nvPr>
            <p:ph type="sldImg"/>
          </p:nvPr>
        </p:nvSpPr>
        <p:spPr>
          <a:xfrm>
            <a:off x="685800" y="1143000"/>
            <a:ext cx="5486400" cy="3086100"/>
          </a:xfrm>
          <a:ln/>
        </p:spPr>
      </p:sp>
      <p:sp>
        <p:nvSpPr>
          <p:cNvPr id="210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l" rtl="0" fontAlgn="base"/>
            <a:r>
              <a:rPr lang="en-US" sz="1800" b="0" i="0" u="none" strike="noStrike" dirty="0">
                <a:solidFill>
                  <a:srgbClr val="000000"/>
                </a:solidFill>
                <a:effectLst/>
                <a:latin typeface="Adobe Arabic"/>
              </a:rPr>
              <a:t>Here are examples of a pump and system curves.  For fixed speed pumps, the operating point is located at the intersection of the pump and system curves.  There is only one operating point for a given fixed speed pump.</a:t>
            </a:r>
            <a:r>
              <a:rPr lang="en-US" sz="1800" b="0" i="0" dirty="0">
                <a:solidFill>
                  <a:srgbClr val="444444"/>
                </a:solidFill>
                <a:effectLst/>
                <a:latin typeface="Adobe Arabic"/>
              </a:rPr>
              <a:t>​</a:t>
            </a:r>
            <a:endParaRPr lang="en-US" b="0" i="0" dirty="0">
              <a:solidFill>
                <a:srgbClr val="444444"/>
              </a:solidFill>
              <a:effectLst/>
              <a:latin typeface="Calibri" panose="020F0502020204030204" pitchFamily="34" charset="0"/>
            </a:endParaRPr>
          </a:p>
          <a:p>
            <a:pPr algn="l" rtl="0" fontAlgn="base"/>
            <a:r>
              <a:rPr lang="en-US" sz="1800" b="0" i="0" dirty="0">
                <a:solidFill>
                  <a:srgbClr val="444444"/>
                </a:solidFill>
                <a:effectLst/>
                <a:latin typeface="Adobe Arabic"/>
              </a:rPr>
              <a:t>​</a:t>
            </a:r>
            <a:endParaRPr lang="en-US" b="0" i="0" dirty="0">
              <a:solidFill>
                <a:srgbClr val="444444"/>
              </a:solidFill>
              <a:effectLst/>
              <a:latin typeface="Calibri" panose="020F0502020204030204" pitchFamily="34" charset="0"/>
            </a:endParaRPr>
          </a:p>
          <a:p>
            <a:pPr algn="l" rtl="0" fontAlgn="base"/>
            <a:r>
              <a:rPr lang="en-US" sz="1800" b="0" i="0" dirty="0">
                <a:solidFill>
                  <a:srgbClr val="444444"/>
                </a:solidFill>
                <a:effectLst/>
                <a:latin typeface="Calibri" panose="020F0502020204030204" pitchFamily="34" charset="0"/>
              </a:rPr>
              <a:t>​</a:t>
            </a:r>
            <a:endParaRPr lang="en-US" b="0" i="0" dirty="0">
              <a:solidFill>
                <a:srgbClr val="444444"/>
              </a:solidFill>
              <a:effectLst/>
              <a:latin typeface="Calibri" panose="020F0502020204030204" pitchFamily="34" charset="0"/>
            </a:endParaRPr>
          </a:p>
          <a:p>
            <a:endParaRPr lang="en-US" altLang="en-US" dirty="0"/>
          </a:p>
          <a:p>
            <a:endParaRPr lang="en-US" altLang="en-US" dirty="0"/>
          </a:p>
        </p:txBody>
      </p:sp>
    </p:spTree>
    <p:extLst>
      <p:ext uri="{BB962C8B-B14F-4D97-AF65-F5344CB8AC3E}">
        <p14:creationId xmlns:p14="http://schemas.microsoft.com/office/powerpoint/2010/main" val="193256415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77875" y="1200150"/>
            <a:ext cx="5759450" cy="3240088"/>
          </a:xfrm>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dirty="0"/>
              <a:t>In summary the total pump system</a:t>
            </a:r>
            <a:r>
              <a:rPr lang="en-US" baseline="0" dirty="0"/>
              <a:t> power consumption includes the head, flow, density/specific gravity, and component efficiencies.  </a:t>
            </a:r>
          </a:p>
          <a:p>
            <a:endParaRPr lang="en-US" baseline="0" dirty="0"/>
          </a:p>
          <a:p>
            <a:pPr marL="0" indent="0">
              <a:buFont typeface="Arial" panose="020B0604020202020204" pitchFamily="34" charset="0"/>
              <a:buNone/>
            </a:pPr>
            <a:r>
              <a:rPr lang="en-US" baseline="0" dirty="0"/>
              <a:t>If we want to reduce our power consumption, highlighted in red are the variables that can typically be adjusted through control, design, and selection.  </a:t>
            </a:r>
          </a:p>
          <a:p>
            <a:pPr marL="0" indent="0">
              <a:buFont typeface="Arial" panose="020B0604020202020204" pitchFamily="34" charset="0"/>
              <a:buNone/>
            </a:pPr>
            <a:endParaRPr lang="en-US" baseline="0" dirty="0"/>
          </a:p>
          <a:p>
            <a:pPr marL="702492" lvl="1" indent="-191589">
              <a:buFont typeface="Arial" panose="020B0604020202020204" pitchFamily="34" charset="0"/>
              <a:buChar char="•"/>
            </a:pPr>
            <a:endParaRPr lang="en-US" baseline="0" dirty="0"/>
          </a:p>
          <a:p>
            <a:endParaRPr lang="en-US" baseline="0" dirty="0"/>
          </a:p>
          <a:p>
            <a:endParaRPr lang="en-US" dirty="0"/>
          </a:p>
        </p:txBody>
      </p:sp>
      <p:sp>
        <p:nvSpPr>
          <p:cNvPr id="4" name="Slide Number Placeholder 3"/>
          <p:cNvSpPr>
            <a:spLocks noGrp="1"/>
          </p:cNvSpPr>
          <p:nvPr>
            <p:ph type="sldNum" sz="quarter" idx="10"/>
          </p:nvPr>
        </p:nvSpPr>
        <p:spPr/>
        <p:txBody>
          <a:bodyPr/>
          <a:lstStyle/>
          <a:p>
            <a:fld id="{48B070BC-55CE-4EA5-B08A-35E3E2FB04DD}" type="slidenum">
              <a:rPr lang="en-US" smtClean="0"/>
              <a:t>19</a:t>
            </a:fld>
            <a:endParaRPr lang="en-US"/>
          </a:p>
        </p:txBody>
      </p:sp>
    </p:spTree>
    <p:extLst>
      <p:ext uri="{BB962C8B-B14F-4D97-AF65-F5344CB8AC3E}">
        <p14:creationId xmlns:p14="http://schemas.microsoft.com/office/powerpoint/2010/main" val="134504435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Presented here is a regulatory definition, which states that pumps move liquids by physical or mechanical action and can include mechanical equipment driver and controls.  </a:t>
            </a:r>
          </a:p>
          <a:p>
            <a:endParaRPr lang="en-US" baseline="0" dirty="0"/>
          </a:p>
          <a:p>
            <a:r>
              <a:rPr lang="en-US" baseline="0" dirty="0"/>
              <a:t>This definition includes the driver and controls, which is typically a motor and speed control.  We refer to this as the extended pump product.</a:t>
            </a:r>
          </a:p>
          <a:p>
            <a:endParaRPr lang="en-US" baseline="0" dirty="0"/>
          </a:p>
          <a:p>
            <a:r>
              <a:rPr lang="en-US" baseline="0" dirty="0"/>
              <a:t>Animations (4): it is important to understand the power into each device starting from the left will be greater than what comes out.  Notice the arrows representing power are getting smaller as we move from the left.  This is due to the fact hat each component of the pump extended product has an efficiency that is less than 100%.  </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CF2CBA4-7D69-4A02-B119-CC1C709F7DC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4188813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lets look deeper into efficiency.  It is</a:t>
            </a:r>
            <a:r>
              <a:rPr lang="en-US" baseline="0" dirty="0"/>
              <a:t> formally define as the ratio of power in and the power out of a device.</a:t>
            </a:r>
          </a:p>
          <a:p>
            <a:endParaRPr lang="en-US" baseline="0" dirty="0"/>
          </a:p>
          <a:p>
            <a:r>
              <a:rPr lang="en-US" baseline="0" dirty="0"/>
              <a:t>Animations (4): Today we will discuss pump efficiency, motor efficiency, drive efficiency, and overall efficiency.</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CF2CBA4-7D69-4A02-B119-CC1C709F7DC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9690721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77875" y="1200150"/>
            <a:ext cx="5759450" cy="3240088"/>
          </a:xfrm>
        </p:spPr>
      </p:sp>
      <p:sp>
        <p:nvSpPr>
          <p:cNvPr id="3" name="Notes Placeholder 2"/>
          <p:cNvSpPr>
            <a:spLocks noGrp="1"/>
          </p:cNvSpPr>
          <p:nvPr>
            <p:ph type="body" idx="1"/>
          </p:nvPr>
        </p:nvSpPr>
        <p:spPr/>
        <p:txBody>
          <a:bodyPr/>
          <a:lstStyle/>
          <a:p>
            <a:r>
              <a:rPr lang="en-US" dirty="0"/>
              <a:t>There are only four items that impact the power consumption of the pump system</a:t>
            </a:r>
          </a:p>
          <a:p>
            <a:endParaRPr lang="en-US" dirty="0"/>
          </a:p>
          <a:p>
            <a:r>
              <a:rPr lang="en-US" dirty="0"/>
              <a:t>All four are impacted by</a:t>
            </a:r>
            <a:r>
              <a:rPr lang="en-US" baseline="0" dirty="0"/>
              <a:t> the </a:t>
            </a:r>
            <a:r>
              <a:rPr lang="en-US" dirty="0"/>
              <a:t>system;</a:t>
            </a:r>
            <a:r>
              <a:rPr lang="en-US" baseline="0" dirty="0"/>
              <a:t> reinforcing that we need to focus on the system!</a:t>
            </a:r>
          </a:p>
          <a:p>
            <a:endParaRPr lang="en-US" dirty="0"/>
          </a:p>
          <a:p>
            <a:r>
              <a:rPr lang="en-US" b="1" baseline="0" dirty="0"/>
              <a:t>Flow, Head, Density, and operating time are all primarily functions of the system</a:t>
            </a:r>
          </a:p>
          <a:p>
            <a:endParaRPr lang="en-US" baseline="0" dirty="0"/>
          </a:p>
          <a:p>
            <a:r>
              <a:rPr lang="en-US" baseline="0" dirty="0"/>
              <a:t>Finally, the efficiency of the equipment at the operating point is important, but the operating point is dictated by the system </a:t>
            </a:r>
          </a:p>
          <a:p>
            <a:endParaRPr lang="en-US" baseline="0" dirty="0"/>
          </a:p>
          <a:p>
            <a:r>
              <a:rPr lang="en-US" baseline="0" dirty="0"/>
              <a:t>If you are picking up on the trend….. We need to understand the system</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9E3FD12-6E55-4411-BE2D-35106AEBE71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4374182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a:t>
            </a:r>
            <a:r>
              <a:rPr lang="en-US" baseline="0" dirty="0"/>
              <a:t> section we are going to give a brief introduction to rotodynamic and positive displacement pumps.  </a:t>
            </a:r>
            <a:endParaRPr lang="en-US" dirty="0"/>
          </a:p>
        </p:txBody>
      </p:sp>
      <p:sp>
        <p:nvSpPr>
          <p:cNvPr id="4" name="Slide Number Placeholder 3"/>
          <p:cNvSpPr>
            <a:spLocks noGrp="1"/>
          </p:cNvSpPr>
          <p:nvPr>
            <p:ph type="sldNum" sz="quarter" idx="10"/>
          </p:nvPr>
        </p:nvSpPr>
        <p:spPr/>
        <p:txBody>
          <a:bodyPr/>
          <a:lstStyle/>
          <a:p>
            <a:fld id="{48B070BC-55CE-4EA5-B08A-35E3E2FB04DD}" type="slidenum">
              <a:rPr lang="en-US" smtClean="0"/>
              <a:t>23</a:t>
            </a:fld>
            <a:endParaRPr lang="en-US" dirty="0"/>
          </a:p>
        </p:txBody>
      </p:sp>
    </p:spTree>
    <p:extLst>
      <p:ext uri="{BB962C8B-B14F-4D97-AF65-F5344CB8AC3E}">
        <p14:creationId xmlns:p14="http://schemas.microsoft.com/office/powerpoint/2010/main" val="280904947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Pump Types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There are two basic types of pumps: positive displacement and rotodynamic.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A rotodynamic pump is kinetic machine that uses a rotating impeller, or</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propeller. Kinetic energy is then converted into pressure energy in the discharge collector. Note that these pumps are variable torque</a:t>
            </a:r>
            <a:r>
              <a:rPr lang="en-US" sz="1200" kern="1200" baseline="0" dirty="0">
                <a:solidFill>
                  <a:schemeClr val="tx1"/>
                </a:solidFill>
                <a:effectLst/>
                <a:latin typeface="+mn-lt"/>
                <a:ea typeface="+mn-ea"/>
                <a:cs typeface="+mn-cs"/>
              </a:rPr>
              <a:t> meaning that as speed is reduced the torque required will reduce.</a:t>
            </a:r>
            <a:r>
              <a:rPr lang="en-US" sz="1200" kern="1200" dirty="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A positive displacement pump is a direct acting device that moves fluid through pressurization.  They can be rotary,</a:t>
            </a:r>
            <a:r>
              <a:rPr lang="en-US" sz="1200" kern="1200" baseline="0" dirty="0">
                <a:solidFill>
                  <a:schemeClr val="tx1"/>
                </a:solidFill>
                <a:effectLst/>
                <a:latin typeface="+mn-lt"/>
                <a:ea typeface="+mn-ea"/>
                <a:cs typeface="+mn-cs"/>
              </a:rPr>
              <a:t> which includes screws, lobes, gears, etc. that mesh, or they can be reciprocating, which includes diaphragms, plungers, or pistons that push the liquid. Note that these pumps are constant torque meaning that as speed is reduced they can still require full torque.  This is due to their constant delivery of volume against pressure.</a:t>
            </a:r>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B8FBD519-1466-4B48-9B5F-64D67A9D8B97}" type="slidenum">
              <a:rPr lang="en-US" smtClean="0">
                <a:solidFill>
                  <a:prstClr val="black"/>
                </a:solidFill>
              </a:rPr>
              <a:pPr/>
              <a:t>24</a:t>
            </a:fld>
            <a:endParaRPr lang="en-US" dirty="0">
              <a:solidFill>
                <a:prstClr val="black"/>
              </a:solidFill>
            </a:endParaRPr>
          </a:p>
        </p:txBody>
      </p:sp>
    </p:spTree>
    <p:extLst>
      <p:ext uri="{BB962C8B-B14F-4D97-AF65-F5344CB8AC3E}">
        <p14:creationId xmlns:p14="http://schemas.microsoft.com/office/powerpoint/2010/main" val="365156158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Tx/>
              <a:buNone/>
            </a:pPr>
            <a:r>
              <a:rPr lang="en-US" dirty="0" err="1"/>
              <a:t>Rotodyanmic</a:t>
            </a:r>
            <a:r>
              <a:rPr lang="en-US" dirty="0"/>
              <a:t> pumps can be dived into 5 major classes, they are</a:t>
            </a:r>
          </a:p>
          <a:p>
            <a:pPr lvl="1">
              <a:buFontTx/>
              <a:buChar char="-"/>
            </a:pPr>
            <a:r>
              <a:rPr lang="en-US" dirty="0"/>
              <a:t>Overhung (OH)</a:t>
            </a:r>
          </a:p>
          <a:p>
            <a:pPr lvl="1">
              <a:buFontTx/>
              <a:buChar char="-"/>
            </a:pPr>
            <a:r>
              <a:rPr lang="en-US" dirty="0"/>
              <a:t>Between Bearing (BB)</a:t>
            </a:r>
          </a:p>
          <a:p>
            <a:pPr lvl="1">
              <a:buFontTx/>
              <a:buChar char="-"/>
            </a:pPr>
            <a:r>
              <a:rPr lang="en-US" dirty="0"/>
              <a:t>Vertically Suspended (VS)</a:t>
            </a:r>
          </a:p>
          <a:p>
            <a:pPr lvl="1">
              <a:buFontTx/>
              <a:buChar char="-"/>
            </a:pPr>
            <a:r>
              <a:rPr lang="en-US" dirty="0"/>
              <a:t>Regenerative Turbine (RT)</a:t>
            </a:r>
          </a:p>
          <a:p>
            <a:pPr lvl="1">
              <a:buFontTx/>
              <a:buChar char="-"/>
            </a:pPr>
            <a:r>
              <a:rPr lang="en-US" dirty="0"/>
              <a:t>Circulator Pump (CP) </a:t>
            </a:r>
          </a:p>
          <a:p>
            <a:pPr lvl="1">
              <a:buFontTx/>
              <a:buNone/>
            </a:pPr>
            <a:endParaRPr lang="en-US" dirty="0"/>
          </a:p>
          <a:p>
            <a:pPr>
              <a:buFontTx/>
              <a:buChar char="-"/>
            </a:pPr>
            <a:r>
              <a:rPr lang="en-US" dirty="0"/>
              <a:t>Each class contains two to three subclasses</a:t>
            </a:r>
          </a:p>
          <a:p>
            <a:pPr lvl="1">
              <a:buFontTx/>
              <a:buChar char="-"/>
            </a:pPr>
            <a:r>
              <a:rPr lang="en-US" dirty="0"/>
              <a:t>Based on orientation, special designation, stage count, or coupling method</a:t>
            </a:r>
          </a:p>
          <a:p>
            <a:pPr lvl="1">
              <a:buFontTx/>
              <a:buChar char="-"/>
            </a:pPr>
            <a:endParaRPr lang="en-US" dirty="0"/>
          </a:p>
          <a:p>
            <a:endParaRPr lang="en-US" dirty="0"/>
          </a:p>
        </p:txBody>
      </p:sp>
      <p:sp>
        <p:nvSpPr>
          <p:cNvPr id="4" name="Slide Number Placeholder 3"/>
          <p:cNvSpPr>
            <a:spLocks noGrp="1"/>
          </p:cNvSpPr>
          <p:nvPr>
            <p:ph type="sldNum" sz="quarter" idx="10"/>
          </p:nvPr>
        </p:nvSpPr>
        <p:spPr/>
        <p:txBody>
          <a:bodyPr/>
          <a:lstStyle/>
          <a:p>
            <a:fld id="{384E45C8-AD7C-4989-990F-110C695FB09B}" type="slidenum">
              <a:rPr lang="en-US" smtClean="0"/>
              <a:t>25</a:t>
            </a:fld>
            <a:endParaRPr lang="en-US"/>
          </a:p>
        </p:txBody>
      </p:sp>
    </p:spTree>
    <p:extLst>
      <p:ext uri="{BB962C8B-B14F-4D97-AF65-F5344CB8AC3E}">
        <p14:creationId xmlns:p14="http://schemas.microsoft.com/office/powerpoint/2010/main" val="304503835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mn-lt"/>
                <a:ea typeface="+mn-ea"/>
                <a:cs typeface="+mn-cs"/>
              </a:rPr>
              <a:t>All positive displacement pumps transfer a set volume of fluid in a pumping chamber inlet to outlet with every revolution of the shaft. Within the PD pump category are two types, reciprocating and rotary, categorized according to how the fluid conveyance occurs.</a:t>
            </a:r>
          </a:p>
          <a:p>
            <a:endParaRPr lang="en-US" sz="1200" b="0" i="0" u="none" strike="noStrike" kern="1200" baseline="0" dirty="0">
              <a:solidFill>
                <a:schemeClr val="tx1"/>
              </a:solidFill>
              <a:latin typeface="+mn-lt"/>
              <a:ea typeface="+mn-ea"/>
              <a:cs typeface="+mn-cs"/>
            </a:endParaRPr>
          </a:p>
          <a:p>
            <a:r>
              <a:rPr lang="en-US" sz="1200" b="1" i="1" u="sng" strike="noStrike" kern="1200" baseline="0" dirty="0">
                <a:solidFill>
                  <a:schemeClr val="tx1"/>
                </a:solidFill>
                <a:latin typeface="+mn-lt"/>
                <a:ea typeface="+mn-ea"/>
                <a:cs typeface="+mn-cs"/>
              </a:rPr>
              <a:t>Think of a bucket. Each time you fill and empty the bucket you have a set volume that you have moved. Same with a PD pump o</a:t>
            </a:r>
            <a:r>
              <a:rPr lang="en-US" b="1" i="1" u="sng" dirty="0"/>
              <a:t>r think of a hypodermic needle and how it reciprocates.</a:t>
            </a:r>
          </a:p>
          <a:p>
            <a:endParaRPr lang="en-US" b="1" i="1" dirty="0"/>
          </a:p>
          <a:p>
            <a:endParaRPr lang="en-US" dirty="0"/>
          </a:p>
        </p:txBody>
      </p:sp>
      <p:sp>
        <p:nvSpPr>
          <p:cNvPr id="4" name="Slide Number Placeholder 3"/>
          <p:cNvSpPr>
            <a:spLocks noGrp="1"/>
          </p:cNvSpPr>
          <p:nvPr>
            <p:ph type="sldNum" sz="quarter" idx="5"/>
          </p:nvPr>
        </p:nvSpPr>
        <p:spPr/>
        <p:txBody>
          <a:bodyPr/>
          <a:lstStyle/>
          <a:p>
            <a:fld id="{7F39DB6A-8CCB-4E5B-A23D-53ACE71BD940}" type="slidenum">
              <a:rPr lang="en-US" smtClean="0"/>
              <a:t>26</a:t>
            </a:fld>
            <a:endParaRPr lang="en-US"/>
          </a:p>
        </p:txBody>
      </p:sp>
    </p:spTree>
    <p:extLst>
      <p:ext uri="{BB962C8B-B14F-4D97-AF65-F5344CB8AC3E}">
        <p14:creationId xmlns:p14="http://schemas.microsoft.com/office/powerpoint/2010/main" val="336984898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sz="1200" b="1" i="0" kern="1200">
                <a:solidFill>
                  <a:schemeClr val="tx1"/>
                </a:solidFill>
                <a:effectLst/>
                <a:latin typeface="+mn-lt"/>
                <a:ea typeface="+mn-ea"/>
                <a:cs typeface="+mn-cs"/>
              </a:rPr>
              <a:t>Low Flow</a:t>
            </a:r>
            <a:br>
              <a:rPr lang="en-US" sz="1200" b="1" i="0" kern="1200">
                <a:solidFill>
                  <a:schemeClr val="tx1"/>
                </a:solidFill>
                <a:effectLst/>
                <a:latin typeface="+mn-lt"/>
                <a:ea typeface="+mn-ea"/>
                <a:cs typeface="+mn-cs"/>
              </a:rPr>
            </a:br>
            <a:r>
              <a:rPr lang="en-US"/>
              <a:t>The extremities in the range charts</a:t>
            </a:r>
            <a:r>
              <a:rPr lang="en-US" baseline="0"/>
              <a:t> shown earlier</a:t>
            </a:r>
            <a:r>
              <a:rPr lang="en-US"/>
              <a:t> are approximate </a:t>
            </a:r>
            <a:r>
              <a:rPr lang="en-US" sz="1200" b="0" i="0" kern="1200">
                <a:solidFill>
                  <a:schemeClr val="tx1"/>
                </a:solidFill>
                <a:effectLst/>
                <a:latin typeface="+mn-lt"/>
                <a:ea typeface="+mn-ea"/>
                <a:cs typeface="+mn-cs"/>
              </a:rPr>
              <a:t>but much of the charts’ common coverage below 100 GPM and above 250 PSI provide excellent applications for PD technology.</a:t>
            </a:r>
          </a:p>
          <a:p>
            <a:endParaRPr lang="en-US" sz="1200" b="0" i="0" kern="1200">
              <a:solidFill>
                <a:schemeClr val="tx1"/>
              </a:solidFill>
              <a:effectLst/>
              <a:latin typeface="+mn-lt"/>
              <a:ea typeface="+mn-ea"/>
              <a:cs typeface="+mn-cs"/>
            </a:endParaRPr>
          </a:p>
          <a:p>
            <a:r>
              <a:rPr lang="en-US" sz="1200" b="1" i="0" kern="1200">
                <a:solidFill>
                  <a:schemeClr val="tx1"/>
                </a:solidFill>
                <a:effectLst/>
                <a:latin typeface="+mn-lt"/>
                <a:ea typeface="+mn-ea"/>
                <a:cs typeface="+mn-cs"/>
              </a:rPr>
              <a:t>High Pressure</a:t>
            </a:r>
            <a:br>
              <a:rPr lang="en-US" sz="1200" b="1" i="0" kern="1200">
                <a:solidFill>
                  <a:schemeClr val="tx1"/>
                </a:solidFill>
                <a:effectLst/>
                <a:latin typeface="+mn-lt"/>
                <a:ea typeface="+mn-ea"/>
                <a:cs typeface="+mn-cs"/>
              </a:rPr>
            </a:br>
            <a:r>
              <a:rPr lang="en-US"/>
              <a:t>Many chemical, sandblasting and high pressure water cutting applications require pressures where PD pumps dominate.</a:t>
            </a:r>
            <a:endParaRPr lang="en-US" sz="1200" b="0" i="0" kern="1200">
              <a:solidFill>
                <a:schemeClr val="tx1"/>
              </a:solidFill>
              <a:effectLst/>
              <a:latin typeface="+mn-lt"/>
              <a:ea typeface="+mn-ea"/>
              <a:cs typeface="+mn-cs"/>
            </a:endParaRPr>
          </a:p>
          <a:p>
            <a:r>
              <a:rPr lang="en-US" sz="1200" b="0" i="0" kern="1200">
                <a:solidFill>
                  <a:schemeClr val="tx1"/>
                </a:solidFill>
                <a:effectLst/>
                <a:latin typeface="+mn-lt"/>
                <a:ea typeface="+mn-ea"/>
                <a:cs typeface="+mn-cs"/>
              </a:rPr>
              <a:t> </a:t>
            </a:r>
          </a:p>
          <a:p>
            <a:r>
              <a:rPr lang="en-US" sz="1200" b="1" i="0" kern="1200">
                <a:solidFill>
                  <a:schemeClr val="tx1"/>
                </a:solidFill>
                <a:effectLst/>
                <a:latin typeface="+mn-lt"/>
                <a:ea typeface="+mn-ea"/>
                <a:cs typeface="+mn-cs"/>
              </a:rPr>
              <a:t>Variable Pressure</a:t>
            </a:r>
          </a:p>
          <a:p>
            <a:r>
              <a:rPr lang="en-US" sz="1200" b="0" i="0" kern="1200">
                <a:solidFill>
                  <a:srgbClr val="FF0000"/>
                </a:solidFill>
                <a:effectLst/>
                <a:latin typeface="+mn-lt"/>
                <a:ea typeface="+mn-ea"/>
                <a:cs typeface="+mn-cs"/>
              </a:rPr>
              <a:t>Positive displacement</a:t>
            </a:r>
            <a:r>
              <a:rPr lang="en-US" sz="1200" b="0" i="0" kern="1200" baseline="0">
                <a:solidFill>
                  <a:srgbClr val="FF0000"/>
                </a:solidFill>
                <a:effectLst/>
                <a:latin typeface="+mn-lt"/>
                <a:ea typeface="+mn-ea"/>
                <a:cs typeface="+mn-cs"/>
              </a:rPr>
              <a:t> pumps will deliver nearly constant flow against variable pressures, making them ideal when precise metering is required.</a:t>
            </a:r>
            <a:endParaRPr lang="en-US" sz="1200" b="0" i="0" kern="1200">
              <a:solidFill>
                <a:srgbClr val="FF0000"/>
              </a:solidFill>
              <a:effectLst/>
              <a:latin typeface="+mn-lt"/>
              <a:ea typeface="+mn-ea"/>
              <a:cs typeface="+mn-cs"/>
            </a:endParaRPr>
          </a:p>
          <a:p>
            <a:endParaRPr lang="en-US" sz="1200" b="1" i="0" kern="1200">
              <a:solidFill>
                <a:srgbClr val="FF0000"/>
              </a:solidFill>
              <a:effectLst/>
              <a:latin typeface="+mn-lt"/>
              <a:ea typeface="+mn-ea"/>
              <a:cs typeface="+mn-cs"/>
            </a:endParaRPr>
          </a:p>
          <a:p>
            <a:r>
              <a:rPr lang="en-US" sz="1200" b="1" i="0" kern="1200">
                <a:solidFill>
                  <a:schemeClr val="tx1"/>
                </a:solidFill>
                <a:effectLst/>
                <a:latin typeface="+mn-lt"/>
                <a:ea typeface="+mn-ea"/>
                <a:cs typeface="+mn-cs"/>
              </a:rPr>
              <a:t>High Efficiency</a:t>
            </a:r>
            <a:br>
              <a:rPr lang="en-US" sz="1200" b="1" i="0" kern="1200">
                <a:solidFill>
                  <a:schemeClr val="tx1"/>
                </a:solidFill>
                <a:effectLst/>
                <a:latin typeface="+mn-lt"/>
                <a:ea typeface="+mn-ea"/>
                <a:cs typeface="+mn-cs"/>
              </a:rPr>
            </a:br>
            <a:r>
              <a:rPr lang="en-US" sz="1200" b="0" i="0" kern="1200">
                <a:solidFill>
                  <a:schemeClr val="tx1"/>
                </a:solidFill>
                <a:effectLst/>
                <a:latin typeface="+mn-lt"/>
                <a:ea typeface="+mn-ea"/>
                <a:cs typeface="+mn-cs"/>
              </a:rPr>
              <a:t>For common viscous fluids where both PD and rotodynamic (centrifugal) pumps can operate the PD pump can range 10 to 40 points more efficient than the centrifugal.  At viscosities greater than 500 SSU PD pumps increase in efficiency as pressure increases however, the reverse is generally true for thin liquids. </a:t>
            </a:r>
            <a:r>
              <a:rPr lang="en-US" sz="1200" b="1" i="1" u="sng" kern="1200">
                <a:solidFill>
                  <a:schemeClr val="tx1"/>
                </a:solidFill>
                <a:effectLst/>
                <a:latin typeface="+mn-lt"/>
                <a:ea typeface="+mn-ea"/>
                <a:cs typeface="+mn-cs"/>
              </a:rPr>
              <a:t>In</a:t>
            </a:r>
            <a:r>
              <a:rPr lang="en-US" sz="1200" b="1" i="1" u="sng" kern="1200" baseline="0">
                <a:solidFill>
                  <a:schemeClr val="tx1"/>
                </a:solidFill>
                <a:effectLst/>
                <a:latin typeface="+mn-lt"/>
                <a:ea typeface="+mn-ea"/>
                <a:cs typeface="+mn-cs"/>
              </a:rPr>
              <a:t> my background, any time you have a liquid over 1500 SSUs in viscosity, you should not use an RD pump due to efficiency concerns. </a:t>
            </a:r>
            <a:r>
              <a:rPr lang="en-US" sz="1200" b="0" i="0" kern="1200">
                <a:solidFill>
                  <a:schemeClr val="tx1"/>
                </a:solidFill>
                <a:effectLst/>
                <a:latin typeface="+mn-lt"/>
                <a:ea typeface="+mn-ea"/>
                <a:cs typeface="+mn-cs"/>
              </a:rPr>
              <a:t>It should be noted the use of higher efficiency PD pumps does not excuse the user from good system design practices. As an example in viscous fluid systems almost always an increase of one pipe size has an acceptable payback period for users.</a:t>
            </a:r>
            <a:endParaRPr lang="en-US"/>
          </a:p>
        </p:txBody>
      </p:sp>
      <p:sp>
        <p:nvSpPr>
          <p:cNvPr id="4" name="Slide Number Placeholder 3"/>
          <p:cNvSpPr>
            <a:spLocks noGrp="1"/>
          </p:cNvSpPr>
          <p:nvPr>
            <p:ph type="sldNum" sz="quarter" idx="10"/>
          </p:nvPr>
        </p:nvSpPr>
        <p:spPr/>
        <p:txBody>
          <a:bodyPr/>
          <a:lstStyle/>
          <a:p>
            <a:fld id="{76026C59-94B7-4DD0-B26C-3C25E4FEDC22}" type="slidenum">
              <a:rPr lang="en-US" smtClean="0"/>
              <a:t>28</a:t>
            </a:fld>
            <a:endParaRPr lang="en-US"/>
          </a:p>
        </p:txBody>
      </p:sp>
    </p:spTree>
    <p:extLst>
      <p:ext uri="{BB962C8B-B14F-4D97-AF65-F5344CB8AC3E}">
        <p14:creationId xmlns:p14="http://schemas.microsoft.com/office/powerpoint/2010/main" val="20116644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question will come up, what pump types is right for the application.</a:t>
            </a:r>
          </a:p>
          <a:p>
            <a:endParaRPr lang="en-US" dirty="0"/>
          </a:p>
          <a:p>
            <a:r>
              <a:rPr lang="en-US" dirty="0"/>
              <a:t>Each individual application needs to be reviewed, but provide here is a general starting point.  The chart on the lefts is for rotodynamic pumps and gives  general understanding of the types of pump s required for flows and head.</a:t>
            </a:r>
          </a:p>
          <a:p>
            <a:endParaRPr lang="en-US" dirty="0"/>
          </a:p>
          <a:p>
            <a:r>
              <a:rPr lang="en-US" dirty="0"/>
              <a:t>On the left is for positive displacement pumps.  What we can see is that the PD pumps will serve lower flow and higher pressures.  However this is not the entire story.  So many application factors come into play related to the process fluid so this is just a starting point.  </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For a more detailed review of these charts, efficiency charts and application considerations review </a:t>
            </a:r>
            <a:r>
              <a:rPr lang="en-US" b="1" i="0" cap="all" dirty="0">
                <a:solidFill>
                  <a:srgbClr val="3952BA"/>
                </a:solidFill>
                <a:effectLst/>
                <a:latin typeface="arial" panose="020B0604020202020204" pitchFamily="34" charset="0"/>
              </a:rPr>
              <a:t>PUMP LIFE CYCLE COSTS: A GUIDE TO LCC ANALYSIS FOR PUMPING SYSTEMS - 2ND EDITION</a:t>
            </a:r>
          </a:p>
          <a:p>
            <a:endParaRPr lang="en-US" dirty="0"/>
          </a:p>
        </p:txBody>
      </p:sp>
      <p:sp>
        <p:nvSpPr>
          <p:cNvPr id="4" name="Slide Number Placeholder 3"/>
          <p:cNvSpPr>
            <a:spLocks noGrp="1"/>
          </p:cNvSpPr>
          <p:nvPr>
            <p:ph type="sldNum" sz="quarter" idx="5"/>
          </p:nvPr>
        </p:nvSpPr>
        <p:spPr/>
        <p:txBody>
          <a:bodyPr/>
          <a:lstStyle/>
          <a:p>
            <a:fld id="{48B070BC-55CE-4EA5-B08A-35E3E2FB04DD}" type="slidenum">
              <a:rPr lang="en-US" smtClean="0"/>
              <a:t>29</a:t>
            </a:fld>
            <a:endParaRPr lang="en-US"/>
          </a:p>
        </p:txBody>
      </p:sp>
    </p:spTree>
    <p:extLst>
      <p:ext uri="{BB962C8B-B14F-4D97-AF65-F5344CB8AC3E}">
        <p14:creationId xmlns:p14="http://schemas.microsoft.com/office/powerpoint/2010/main" val="359789676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a:t>In general, positive displacement pumps are ideal for applications where a constant flow is needed.  They create medium to high pressure and are often an excellent way to pump oils and other viscous fluids in an efficient</a:t>
            </a:r>
            <a:r>
              <a:rPr lang="en-US" baseline="0"/>
              <a:t> way</a:t>
            </a:r>
            <a:r>
              <a:rPr lang="en-US"/>
              <a:t>. Positive displacement pumps are also extremely useful for applications requiring a combination of low flow and high pressure,</a:t>
            </a:r>
            <a:r>
              <a:rPr lang="en-US" baseline="0"/>
              <a:t> and to move </a:t>
            </a:r>
            <a:r>
              <a:rPr lang="en-US"/>
              <a:t>fluids containing suspended or fragile solids.</a:t>
            </a:r>
          </a:p>
          <a:p>
            <a:endParaRPr lang="en-US"/>
          </a:p>
          <a:p>
            <a:r>
              <a:rPr lang="en-US"/>
              <a:t>A major advantage of the positive displacement pump is its ability to deliver consistent and metered flow, and designs</a:t>
            </a:r>
            <a:r>
              <a:rPr lang="en-US" baseline="0"/>
              <a:t> are available to handle a wide range of liquids that include solids and entrained gases.</a:t>
            </a:r>
            <a:endParaRPr lang="en-US"/>
          </a:p>
          <a:p>
            <a:endParaRPr lang="en-US" i="0"/>
          </a:p>
        </p:txBody>
      </p:sp>
      <p:sp>
        <p:nvSpPr>
          <p:cNvPr id="4" name="Slide Number Placeholder 3"/>
          <p:cNvSpPr>
            <a:spLocks noGrp="1"/>
          </p:cNvSpPr>
          <p:nvPr>
            <p:ph type="sldNum" sz="quarter" idx="10"/>
          </p:nvPr>
        </p:nvSpPr>
        <p:spPr/>
        <p:txBody>
          <a:bodyPr/>
          <a:lstStyle/>
          <a:p>
            <a:fld id="{76026C59-94B7-4DD0-B26C-3C25E4FEDC22}" type="slidenum">
              <a:rPr lang="en-US" smtClean="0"/>
              <a:t>30</a:t>
            </a:fld>
            <a:endParaRPr lang="en-US"/>
          </a:p>
        </p:txBody>
      </p:sp>
    </p:spTree>
    <p:extLst>
      <p:ext uri="{BB962C8B-B14F-4D97-AF65-F5344CB8AC3E}">
        <p14:creationId xmlns:p14="http://schemas.microsoft.com/office/powerpoint/2010/main" val="265961617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i="1" u="sng"/>
              <a:t>Consider giving a one hour lunch</a:t>
            </a:r>
            <a:r>
              <a:rPr lang="en-US" b="1" i="1" u="sng" baseline="0"/>
              <a:t> break at this point. If so, tell them that our time is over half finished today, but we still have half the slides to go. But not to worry – since the rest of the slides are not so dense with calculations. </a:t>
            </a:r>
          </a:p>
          <a:p>
            <a:endParaRPr lang="en-US" b="1" i="1" u="sng" baseline="0"/>
          </a:p>
          <a:p>
            <a:r>
              <a:rPr lang="en-US" b="1" i="1" u="sng" strike="noStrike" baseline="0"/>
              <a:t>We will be providing a class survey through Elevate (our LMS). We should remind them that they will have an opportunity to fill it out at the end of the course.</a:t>
            </a:r>
          </a:p>
        </p:txBody>
      </p:sp>
      <p:sp>
        <p:nvSpPr>
          <p:cNvPr id="4" name="Slide Number Placeholder 3"/>
          <p:cNvSpPr>
            <a:spLocks noGrp="1"/>
          </p:cNvSpPr>
          <p:nvPr>
            <p:ph type="sldNum" sz="quarter" idx="10"/>
          </p:nvPr>
        </p:nvSpPr>
        <p:spPr/>
        <p:txBody>
          <a:bodyPr/>
          <a:lstStyle/>
          <a:p>
            <a:fld id="{48B070BC-55CE-4EA5-B08A-35E3E2FB04DD}" type="slidenum">
              <a:rPr lang="en-US" smtClean="0"/>
              <a:t>31</a:t>
            </a:fld>
            <a:endParaRPr lang="en-US"/>
          </a:p>
        </p:txBody>
      </p:sp>
    </p:spTree>
    <p:extLst>
      <p:ext uri="{BB962C8B-B14F-4D97-AF65-F5344CB8AC3E}">
        <p14:creationId xmlns:p14="http://schemas.microsoft.com/office/powerpoint/2010/main" val="340935575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Slide Image Placeholder 1"/>
          <p:cNvSpPr>
            <a:spLocks noGrp="1" noRot="1" noChangeAspect="1" noTextEdit="1"/>
          </p:cNvSpPr>
          <p:nvPr>
            <p:ph type="sldImg"/>
          </p:nvPr>
        </p:nvSpPr>
        <p:spPr>
          <a:xfrm>
            <a:off x="777875" y="1200150"/>
            <a:ext cx="5759450" cy="3240088"/>
          </a:xfrm>
          <a:ln/>
        </p:spPr>
      </p:sp>
      <p:sp>
        <p:nvSpPr>
          <p:cNvPr id="3" name="Notes Placeholder 2"/>
          <p:cNvSpPr>
            <a:spLocks noGrp="1"/>
          </p:cNvSpPr>
          <p:nvPr>
            <p:ph type="body" idx="1"/>
          </p:nvPr>
        </p:nvSpPr>
        <p:spPr/>
        <p:txBody>
          <a:bodyPr/>
          <a:lstStyle/>
          <a:p>
            <a:pPr>
              <a:defRPr/>
            </a:pPr>
            <a:r>
              <a:rPr lang="en-US" dirty="0"/>
              <a:t>In this section we will do a more thorough review of the pump curve and how it is used for pump selection</a:t>
            </a:r>
            <a:r>
              <a:rPr lang="en-US" baseline="0" dirty="0"/>
              <a:t> and application.</a:t>
            </a:r>
          </a:p>
          <a:p>
            <a:pPr>
              <a:defRPr/>
            </a:pPr>
            <a:endParaRPr lang="en-US" dirty="0"/>
          </a:p>
          <a:p>
            <a:pPr>
              <a:defRPr/>
            </a:pPr>
            <a:r>
              <a:rPr lang="en-US" dirty="0"/>
              <a:t>The pump curve provides</a:t>
            </a:r>
            <a:r>
              <a:rPr lang="en-US" baseline="0" dirty="0"/>
              <a:t> a lot of important information about the pump that is needed for proper selection and sizing.  </a:t>
            </a:r>
          </a:p>
          <a:p>
            <a:pPr>
              <a:defRPr/>
            </a:pPr>
            <a:endParaRPr lang="en-US" baseline="0" dirty="0"/>
          </a:p>
          <a:p>
            <a:pPr>
              <a:defRPr/>
            </a:pPr>
            <a:r>
              <a:rPr lang="en-US" baseline="0" dirty="0"/>
              <a:t>Illustrated here is a complete manufacturers curve for a model at the available trims.  Well construct and review this in detail on the upcoming slides, but generally the pump curve will include the pump’s total head, power, efficiency, and NPSH requirements all plotted as a function of flow rate.</a:t>
            </a:r>
          </a:p>
          <a:p>
            <a:pPr>
              <a:defRPr/>
            </a:pPr>
            <a:endParaRPr lang="en-US" baseline="0" dirty="0"/>
          </a:p>
        </p:txBody>
      </p:sp>
      <p:sp>
        <p:nvSpPr>
          <p:cNvPr id="8090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020033">
              <a:defRPr>
                <a:solidFill>
                  <a:schemeClr val="tx1"/>
                </a:solidFill>
                <a:latin typeface="Helvetica" panose="020B0604020202020204" pitchFamily="34" charset="0"/>
              </a:defRPr>
            </a:lvl1pPr>
            <a:lvl2pPr marL="830217" indent="-319314" defTabSz="1020033">
              <a:defRPr>
                <a:solidFill>
                  <a:schemeClr val="tx1"/>
                </a:solidFill>
                <a:latin typeface="Helvetica" panose="020B0604020202020204" pitchFamily="34" charset="0"/>
              </a:defRPr>
            </a:lvl2pPr>
            <a:lvl3pPr marL="1277257" indent="-255451" defTabSz="1020033">
              <a:defRPr>
                <a:solidFill>
                  <a:schemeClr val="tx1"/>
                </a:solidFill>
                <a:latin typeface="Helvetica" panose="020B0604020202020204" pitchFamily="34" charset="0"/>
              </a:defRPr>
            </a:lvl3pPr>
            <a:lvl4pPr marL="1788160" indent="-255451" defTabSz="1020033">
              <a:defRPr>
                <a:solidFill>
                  <a:schemeClr val="tx1"/>
                </a:solidFill>
                <a:latin typeface="Helvetica" panose="020B0604020202020204" pitchFamily="34" charset="0"/>
              </a:defRPr>
            </a:lvl4pPr>
            <a:lvl5pPr marL="2299064" indent="-255451" defTabSz="1020033">
              <a:defRPr>
                <a:solidFill>
                  <a:schemeClr val="tx1"/>
                </a:solidFill>
                <a:latin typeface="Helvetica" panose="020B0604020202020204" pitchFamily="34" charset="0"/>
              </a:defRPr>
            </a:lvl5pPr>
            <a:lvl6pPr marL="2809966" indent="-255451" defTabSz="1020033" eaLnBrk="0" fontAlgn="base" hangingPunct="0">
              <a:spcBef>
                <a:spcPct val="0"/>
              </a:spcBef>
              <a:spcAft>
                <a:spcPct val="0"/>
              </a:spcAft>
              <a:defRPr>
                <a:solidFill>
                  <a:schemeClr val="tx1"/>
                </a:solidFill>
                <a:latin typeface="Helvetica" panose="020B0604020202020204" pitchFamily="34" charset="0"/>
              </a:defRPr>
            </a:lvl6pPr>
            <a:lvl7pPr marL="3320869" indent="-255451" defTabSz="1020033" eaLnBrk="0" fontAlgn="base" hangingPunct="0">
              <a:spcBef>
                <a:spcPct val="0"/>
              </a:spcBef>
              <a:spcAft>
                <a:spcPct val="0"/>
              </a:spcAft>
              <a:defRPr>
                <a:solidFill>
                  <a:schemeClr val="tx1"/>
                </a:solidFill>
                <a:latin typeface="Helvetica" panose="020B0604020202020204" pitchFamily="34" charset="0"/>
              </a:defRPr>
            </a:lvl7pPr>
            <a:lvl8pPr marL="3831772" indent="-255451" defTabSz="1020033" eaLnBrk="0" fontAlgn="base" hangingPunct="0">
              <a:spcBef>
                <a:spcPct val="0"/>
              </a:spcBef>
              <a:spcAft>
                <a:spcPct val="0"/>
              </a:spcAft>
              <a:defRPr>
                <a:solidFill>
                  <a:schemeClr val="tx1"/>
                </a:solidFill>
                <a:latin typeface="Helvetica" panose="020B0604020202020204" pitchFamily="34" charset="0"/>
              </a:defRPr>
            </a:lvl8pPr>
            <a:lvl9pPr marL="4342675" indent="-255451" defTabSz="1020033" eaLnBrk="0" fontAlgn="base" hangingPunct="0">
              <a:spcBef>
                <a:spcPct val="0"/>
              </a:spcBef>
              <a:spcAft>
                <a:spcPct val="0"/>
              </a:spcAft>
              <a:defRPr>
                <a:solidFill>
                  <a:schemeClr val="tx1"/>
                </a:solidFill>
                <a:latin typeface="Helvetica" panose="020B0604020202020204" pitchFamily="34" charset="0"/>
              </a:defRPr>
            </a:lvl9pPr>
          </a:lstStyle>
          <a:p>
            <a:fld id="{4DFEA2D1-8AF9-4C40-861B-B37B2CAD2DC2}" type="slidenum">
              <a:rPr lang="en-US" altLang="en-US" smtClean="0">
                <a:latin typeface="Calibri Light" panose="020F0302020204030204" pitchFamily="34" charset="0"/>
              </a:rPr>
              <a:pPr/>
              <a:t>32</a:t>
            </a:fld>
            <a:endParaRPr lang="en-US" altLang="en-US" dirty="0">
              <a:latin typeface="Calibri Light" panose="020F0302020204030204" pitchFamily="34" charset="0"/>
            </a:endParaRPr>
          </a:p>
        </p:txBody>
      </p:sp>
    </p:spTree>
    <p:extLst>
      <p:ext uri="{BB962C8B-B14F-4D97-AF65-F5344CB8AC3E}">
        <p14:creationId xmlns:p14="http://schemas.microsoft.com/office/powerpoint/2010/main" val="316576915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Slide Image Placeholder 1"/>
          <p:cNvSpPr>
            <a:spLocks noGrp="1" noRot="1" noChangeAspect="1" noTextEdit="1"/>
          </p:cNvSpPr>
          <p:nvPr>
            <p:ph type="sldImg"/>
          </p:nvPr>
        </p:nvSpPr>
        <p:spPr>
          <a:xfrm>
            <a:off x="777875" y="1200150"/>
            <a:ext cx="5759450" cy="3240088"/>
          </a:xfrm>
          <a:ln/>
        </p:spPr>
      </p:sp>
      <p:sp>
        <p:nvSpPr>
          <p:cNvPr id="7782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r>
              <a:rPr lang="en-US" altLang="en-US" dirty="0">
                <a:latin typeface="Calibri Light" panose="020F0302020204030204" pitchFamily="34" charset="0"/>
              </a:rPr>
              <a:t>This diagram indicates the impact on pump reliability when the pump is operating outside of it’s allowable</a:t>
            </a:r>
            <a:r>
              <a:rPr lang="en-US" altLang="en-US" baseline="0" dirty="0">
                <a:latin typeface="Calibri Light" panose="020F0302020204030204" pitchFamily="34" charset="0"/>
              </a:rPr>
              <a:t> </a:t>
            </a:r>
            <a:r>
              <a:rPr lang="en-US" altLang="en-US" dirty="0">
                <a:latin typeface="Calibri Light" panose="020F0302020204030204" pitchFamily="34" charset="0"/>
              </a:rPr>
              <a:t>operating region.  Note most of the issues occur when the pump is operating to the left of design.  </a:t>
            </a:r>
          </a:p>
          <a:p>
            <a:pPr eaLnBrk="1" hangingPunct="1">
              <a:spcBef>
                <a:spcPct val="0"/>
              </a:spcBef>
            </a:pPr>
            <a:endParaRPr lang="en-US" altLang="en-US" dirty="0">
              <a:latin typeface="Calibri Light" panose="020F0302020204030204" pitchFamily="34" charset="0"/>
            </a:endParaRPr>
          </a:p>
          <a:p>
            <a:pPr eaLnBrk="1" hangingPunct="1">
              <a:spcBef>
                <a:spcPct val="0"/>
              </a:spcBef>
            </a:pPr>
            <a:r>
              <a:rPr lang="en-US" altLang="en-US" dirty="0">
                <a:latin typeface="Calibri Light" panose="020F0302020204030204" pitchFamily="34" charset="0"/>
              </a:rPr>
              <a:t>The important thing to note is that when a</a:t>
            </a:r>
            <a:r>
              <a:rPr lang="en-US" altLang="en-US" baseline="0" dirty="0">
                <a:latin typeface="Calibri Light" panose="020F0302020204030204" pitchFamily="34" charset="0"/>
              </a:rPr>
              <a:t> pump is operated in the POR things like high radial loads, and recirculation do not occur, and the relative life expectancy is the greatest, but as we move outside of the POR and into the AOR hydraulic factors that decrease reliably occur, and then when we get outside the AOR additional factors occur that should be avoided.</a:t>
            </a:r>
          </a:p>
          <a:p>
            <a:pPr eaLnBrk="1" hangingPunct="1">
              <a:spcBef>
                <a:spcPct val="0"/>
              </a:spcBef>
            </a:pPr>
            <a:endParaRPr lang="en-US" altLang="en-US" baseline="0" dirty="0">
              <a:latin typeface="Calibri Light" panose="020F0302020204030204" pitchFamily="34" charset="0"/>
            </a:endParaRPr>
          </a:p>
          <a:p>
            <a:pPr eaLnBrk="1" hangingPunct="1">
              <a:spcBef>
                <a:spcPct val="0"/>
              </a:spcBef>
            </a:pPr>
            <a:endParaRPr lang="en-US" altLang="en-US" dirty="0">
              <a:latin typeface="Calibri Light" panose="020F0302020204030204" pitchFamily="34" charset="0"/>
            </a:endParaRPr>
          </a:p>
        </p:txBody>
      </p:sp>
      <p:sp>
        <p:nvSpPr>
          <p:cNvPr id="7782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020033">
              <a:spcBef>
                <a:spcPct val="30000"/>
              </a:spcBef>
              <a:defRPr sz="1300">
                <a:solidFill>
                  <a:schemeClr val="tx1"/>
                </a:solidFill>
                <a:latin typeface="Arial" panose="020B0604020202020204" pitchFamily="34" charset="0"/>
              </a:defRPr>
            </a:lvl1pPr>
            <a:lvl2pPr marL="830217" indent="-319314" defTabSz="1020033">
              <a:spcBef>
                <a:spcPct val="30000"/>
              </a:spcBef>
              <a:defRPr sz="1300">
                <a:solidFill>
                  <a:schemeClr val="tx1"/>
                </a:solidFill>
                <a:latin typeface="Arial" panose="020B0604020202020204" pitchFamily="34" charset="0"/>
              </a:defRPr>
            </a:lvl2pPr>
            <a:lvl3pPr marL="1277257" indent="-255451" defTabSz="1020033">
              <a:spcBef>
                <a:spcPct val="30000"/>
              </a:spcBef>
              <a:defRPr sz="1300">
                <a:solidFill>
                  <a:schemeClr val="tx1"/>
                </a:solidFill>
                <a:latin typeface="Arial" panose="020B0604020202020204" pitchFamily="34" charset="0"/>
              </a:defRPr>
            </a:lvl3pPr>
            <a:lvl4pPr marL="1788160" indent="-255451" defTabSz="1020033">
              <a:spcBef>
                <a:spcPct val="30000"/>
              </a:spcBef>
              <a:defRPr sz="1300">
                <a:solidFill>
                  <a:schemeClr val="tx1"/>
                </a:solidFill>
                <a:latin typeface="Arial" panose="020B0604020202020204" pitchFamily="34" charset="0"/>
              </a:defRPr>
            </a:lvl4pPr>
            <a:lvl5pPr marL="2299064" indent="-255451" defTabSz="1020033">
              <a:spcBef>
                <a:spcPct val="30000"/>
              </a:spcBef>
              <a:defRPr sz="1300">
                <a:solidFill>
                  <a:schemeClr val="tx1"/>
                </a:solidFill>
                <a:latin typeface="Arial" panose="020B0604020202020204" pitchFamily="34" charset="0"/>
              </a:defRPr>
            </a:lvl5pPr>
            <a:lvl6pPr marL="2809966" indent="-255451" defTabSz="1020033" eaLnBrk="0" fontAlgn="base" hangingPunct="0">
              <a:spcBef>
                <a:spcPct val="30000"/>
              </a:spcBef>
              <a:spcAft>
                <a:spcPct val="0"/>
              </a:spcAft>
              <a:defRPr sz="1300">
                <a:solidFill>
                  <a:schemeClr val="tx1"/>
                </a:solidFill>
                <a:latin typeface="Arial" panose="020B0604020202020204" pitchFamily="34" charset="0"/>
              </a:defRPr>
            </a:lvl6pPr>
            <a:lvl7pPr marL="3320869" indent="-255451" defTabSz="1020033" eaLnBrk="0" fontAlgn="base" hangingPunct="0">
              <a:spcBef>
                <a:spcPct val="30000"/>
              </a:spcBef>
              <a:spcAft>
                <a:spcPct val="0"/>
              </a:spcAft>
              <a:defRPr sz="1300">
                <a:solidFill>
                  <a:schemeClr val="tx1"/>
                </a:solidFill>
                <a:latin typeface="Arial" panose="020B0604020202020204" pitchFamily="34" charset="0"/>
              </a:defRPr>
            </a:lvl7pPr>
            <a:lvl8pPr marL="3831772" indent="-255451" defTabSz="1020033" eaLnBrk="0" fontAlgn="base" hangingPunct="0">
              <a:spcBef>
                <a:spcPct val="30000"/>
              </a:spcBef>
              <a:spcAft>
                <a:spcPct val="0"/>
              </a:spcAft>
              <a:defRPr sz="1300">
                <a:solidFill>
                  <a:schemeClr val="tx1"/>
                </a:solidFill>
                <a:latin typeface="Arial" panose="020B0604020202020204" pitchFamily="34" charset="0"/>
              </a:defRPr>
            </a:lvl8pPr>
            <a:lvl9pPr marL="4342675" indent="-255451" defTabSz="1020033" eaLnBrk="0" fontAlgn="base" hangingPunct="0">
              <a:spcBef>
                <a:spcPct val="30000"/>
              </a:spcBef>
              <a:spcAft>
                <a:spcPct val="0"/>
              </a:spcAft>
              <a:defRPr sz="1300">
                <a:solidFill>
                  <a:schemeClr val="tx1"/>
                </a:solidFill>
                <a:latin typeface="Arial" panose="020B0604020202020204" pitchFamily="34" charset="0"/>
              </a:defRPr>
            </a:lvl9pPr>
          </a:lstStyle>
          <a:p>
            <a:pPr>
              <a:spcBef>
                <a:spcPct val="0"/>
              </a:spcBef>
            </a:pPr>
            <a:fld id="{8FE07574-E51C-4E62-9016-471234310ABB}" type="slidenum">
              <a:rPr lang="en-US" altLang="en-US" sz="1400">
                <a:latin typeface="Calibri" panose="020F0502020204030204" pitchFamily="34" charset="0"/>
              </a:rPr>
              <a:pPr>
                <a:spcBef>
                  <a:spcPct val="0"/>
                </a:spcBef>
              </a:pPr>
              <a:t>33</a:t>
            </a:fld>
            <a:endParaRPr lang="en-US" altLang="en-US" sz="1400">
              <a:latin typeface="Calibri" panose="020F0502020204030204" pitchFamily="34" charset="0"/>
            </a:endParaRPr>
          </a:p>
        </p:txBody>
      </p:sp>
    </p:spTree>
    <p:extLst>
      <p:ext uri="{BB962C8B-B14F-4D97-AF65-F5344CB8AC3E}">
        <p14:creationId xmlns:p14="http://schemas.microsoft.com/office/powerpoint/2010/main" val="292087867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Slide Image Placeholder 1"/>
          <p:cNvSpPr>
            <a:spLocks noGrp="1" noRot="1" noChangeAspect="1" noTextEdit="1"/>
          </p:cNvSpPr>
          <p:nvPr>
            <p:ph type="sldImg"/>
          </p:nvPr>
        </p:nvSpPr>
        <p:spPr>
          <a:xfrm>
            <a:off x="777875" y="1200150"/>
            <a:ext cx="5759450" cy="3240088"/>
          </a:xfrm>
          <a:ln/>
        </p:spPr>
      </p:sp>
      <p:sp>
        <p:nvSpPr>
          <p:cNvPr id="7782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en-US" baseline="0" dirty="0">
              <a:latin typeface="Calibri Light" panose="020F0302020204030204" pitchFamily="34" charset="0"/>
            </a:endParaRPr>
          </a:p>
          <a:p>
            <a:pPr eaLnBrk="1" hangingPunct="1">
              <a:spcBef>
                <a:spcPct val="0"/>
              </a:spcBef>
            </a:pPr>
            <a:endParaRPr lang="en-US" altLang="en-US" dirty="0">
              <a:latin typeface="Calibri Light" panose="020F0302020204030204" pitchFamily="34" charset="0"/>
            </a:endParaRPr>
          </a:p>
        </p:txBody>
      </p:sp>
      <p:sp>
        <p:nvSpPr>
          <p:cNvPr id="7782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020033">
              <a:spcBef>
                <a:spcPct val="30000"/>
              </a:spcBef>
              <a:defRPr sz="1300">
                <a:solidFill>
                  <a:schemeClr val="tx1"/>
                </a:solidFill>
                <a:latin typeface="Arial" panose="020B0604020202020204" pitchFamily="34" charset="0"/>
              </a:defRPr>
            </a:lvl1pPr>
            <a:lvl2pPr marL="830217" indent="-319314" defTabSz="1020033">
              <a:spcBef>
                <a:spcPct val="30000"/>
              </a:spcBef>
              <a:defRPr sz="1300">
                <a:solidFill>
                  <a:schemeClr val="tx1"/>
                </a:solidFill>
                <a:latin typeface="Arial" panose="020B0604020202020204" pitchFamily="34" charset="0"/>
              </a:defRPr>
            </a:lvl2pPr>
            <a:lvl3pPr marL="1277257" indent="-255451" defTabSz="1020033">
              <a:spcBef>
                <a:spcPct val="30000"/>
              </a:spcBef>
              <a:defRPr sz="1300">
                <a:solidFill>
                  <a:schemeClr val="tx1"/>
                </a:solidFill>
                <a:latin typeface="Arial" panose="020B0604020202020204" pitchFamily="34" charset="0"/>
              </a:defRPr>
            </a:lvl3pPr>
            <a:lvl4pPr marL="1788160" indent="-255451" defTabSz="1020033">
              <a:spcBef>
                <a:spcPct val="30000"/>
              </a:spcBef>
              <a:defRPr sz="1300">
                <a:solidFill>
                  <a:schemeClr val="tx1"/>
                </a:solidFill>
                <a:latin typeface="Arial" panose="020B0604020202020204" pitchFamily="34" charset="0"/>
              </a:defRPr>
            </a:lvl4pPr>
            <a:lvl5pPr marL="2299064" indent="-255451" defTabSz="1020033">
              <a:spcBef>
                <a:spcPct val="30000"/>
              </a:spcBef>
              <a:defRPr sz="1300">
                <a:solidFill>
                  <a:schemeClr val="tx1"/>
                </a:solidFill>
                <a:latin typeface="Arial" panose="020B0604020202020204" pitchFamily="34" charset="0"/>
              </a:defRPr>
            </a:lvl5pPr>
            <a:lvl6pPr marL="2809966" indent="-255451" defTabSz="1020033" eaLnBrk="0" fontAlgn="base" hangingPunct="0">
              <a:spcBef>
                <a:spcPct val="30000"/>
              </a:spcBef>
              <a:spcAft>
                <a:spcPct val="0"/>
              </a:spcAft>
              <a:defRPr sz="1300">
                <a:solidFill>
                  <a:schemeClr val="tx1"/>
                </a:solidFill>
                <a:latin typeface="Arial" panose="020B0604020202020204" pitchFamily="34" charset="0"/>
              </a:defRPr>
            </a:lvl6pPr>
            <a:lvl7pPr marL="3320869" indent="-255451" defTabSz="1020033" eaLnBrk="0" fontAlgn="base" hangingPunct="0">
              <a:spcBef>
                <a:spcPct val="30000"/>
              </a:spcBef>
              <a:spcAft>
                <a:spcPct val="0"/>
              </a:spcAft>
              <a:defRPr sz="1300">
                <a:solidFill>
                  <a:schemeClr val="tx1"/>
                </a:solidFill>
                <a:latin typeface="Arial" panose="020B0604020202020204" pitchFamily="34" charset="0"/>
              </a:defRPr>
            </a:lvl7pPr>
            <a:lvl8pPr marL="3831772" indent="-255451" defTabSz="1020033" eaLnBrk="0" fontAlgn="base" hangingPunct="0">
              <a:spcBef>
                <a:spcPct val="30000"/>
              </a:spcBef>
              <a:spcAft>
                <a:spcPct val="0"/>
              </a:spcAft>
              <a:defRPr sz="1300">
                <a:solidFill>
                  <a:schemeClr val="tx1"/>
                </a:solidFill>
                <a:latin typeface="Arial" panose="020B0604020202020204" pitchFamily="34" charset="0"/>
              </a:defRPr>
            </a:lvl8pPr>
            <a:lvl9pPr marL="4342675" indent="-255451" defTabSz="1020033" eaLnBrk="0" fontAlgn="base" hangingPunct="0">
              <a:spcBef>
                <a:spcPct val="30000"/>
              </a:spcBef>
              <a:spcAft>
                <a:spcPct val="0"/>
              </a:spcAft>
              <a:defRPr sz="1300">
                <a:solidFill>
                  <a:schemeClr val="tx1"/>
                </a:solidFill>
                <a:latin typeface="Arial" panose="020B0604020202020204" pitchFamily="34" charset="0"/>
              </a:defRPr>
            </a:lvl9pPr>
          </a:lstStyle>
          <a:p>
            <a:pPr>
              <a:spcBef>
                <a:spcPct val="0"/>
              </a:spcBef>
            </a:pPr>
            <a:fld id="{8FE07574-E51C-4E62-9016-471234310ABB}" type="slidenum">
              <a:rPr lang="en-US" altLang="en-US" sz="1400">
                <a:latin typeface="Calibri" panose="020F0502020204030204" pitchFamily="34" charset="0"/>
              </a:rPr>
              <a:pPr>
                <a:spcBef>
                  <a:spcPct val="0"/>
                </a:spcBef>
              </a:pPr>
              <a:t>34</a:t>
            </a:fld>
            <a:endParaRPr lang="en-US" altLang="en-US" sz="1400">
              <a:latin typeface="Calibri" panose="020F0502020204030204" pitchFamily="34" charset="0"/>
            </a:endParaRPr>
          </a:p>
        </p:txBody>
      </p:sp>
    </p:spTree>
    <p:extLst>
      <p:ext uri="{BB962C8B-B14F-4D97-AF65-F5344CB8AC3E}">
        <p14:creationId xmlns:p14="http://schemas.microsoft.com/office/powerpoint/2010/main" val="8289619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spcBef>
                <a:spcPct val="30000"/>
              </a:spcBef>
              <a:defRPr sz="1100">
                <a:solidFill>
                  <a:schemeClr val="tx1"/>
                </a:solidFill>
                <a:latin typeface="Arial" charset="0"/>
              </a:defRPr>
            </a:lvl1pPr>
            <a:lvl2pPr marL="760413" indent="-292100" defTabSz="931863">
              <a:spcBef>
                <a:spcPct val="30000"/>
              </a:spcBef>
              <a:defRPr sz="1100">
                <a:solidFill>
                  <a:schemeClr val="tx1"/>
                </a:solidFill>
                <a:latin typeface="Arial" charset="0"/>
              </a:defRPr>
            </a:lvl2pPr>
            <a:lvl3pPr marL="1169988" indent="-233363" defTabSz="931863">
              <a:spcBef>
                <a:spcPct val="30000"/>
              </a:spcBef>
              <a:defRPr sz="1100">
                <a:solidFill>
                  <a:schemeClr val="tx1"/>
                </a:solidFill>
                <a:latin typeface="Arial" charset="0"/>
              </a:defRPr>
            </a:lvl3pPr>
            <a:lvl4pPr marL="1638300" indent="-233363" defTabSz="931863">
              <a:spcBef>
                <a:spcPct val="30000"/>
              </a:spcBef>
              <a:defRPr sz="1100">
                <a:solidFill>
                  <a:schemeClr val="tx1"/>
                </a:solidFill>
                <a:latin typeface="Arial" charset="0"/>
              </a:defRPr>
            </a:lvl4pPr>
            <a:lvl5pPr marL="2106613" indent="-233363" defTabSz="931863">
              <a:spcBef>
                <a:spcPct val="30000"/>
              </a:spcBef>
              <a:defRPr sz="1100">
                <a:solidFill>
                  <a:schemeClr val="tx1"/>
                </a:solidFill>
                <a:latin typeface="Arial" charset="0"/>
              </a:defRPr>
            </a:lvl5pPr>
            <a:lvl6pPr marL="2563813" indent="-233363" defTabSz="931863" eaLnBrk="0" fontAlgn="base" hangingPunct="0">
              <a:spcBef>
                <a:spcPct val="30000"/>
              </a:spcBef>
              <a:spcAft>
                <a:spcPct val="0"/>
              </a:spcAft>
              <a:defRPr sz="1100">
                <a:solidFill>
                  <a:schemeClr val="tx1"/>
                </a:solidFill>
                <a:latin typeface="Arial" charset="0"/>
              </a:defRPr>
            </a:lvl6pPr>
            <a:lvl7pPr marL="3021013" indent="-233363" defTabSz="931863" eaLnBrk="0" fontAlgn="base" hangingPunct="0">
              <a:spcBef>
                <a:spcPct val="30000"/>
              </a:spcBef>
              <a:spcAft>
                <a:spcPct val="0"/>
              </a:spcAft>
              <a:defRPr sz="1100">
                <a:solidFill>
                  <a:schemeClr val="tx1"/>
                </a:solidFill>
                <a:latin typeface="Arial" charset="0"/>
              </a:defRPr>
            </a:lvl7pPr>
            <a:lvl8pPr marL="3478213" indent="-233363" defTabSz="931863" eaLnBrk="0" fontAlgn="base" hangingPunct="0">
              <a:spcBef>
                <a:spcPct val="30000"/>
              </a:spcBef>
              <a:spcAft>
                <a:spcPct val="0"/>
              </a:spcAft>
              <a:defRPr sz="1100">
                <a:solidFill>
                  <a:schemeClr val="tx1"/>
                </a:solidFill>
                <a:latin typeface="Arial" charset="0"/>
              </a:defRPr>
            </a:lvl8pPr>
            <a:lvl9pPr marL="3935413" indent="-233363" defTabSz="931863" eaLnBrk="0" fontAlgn="base" hangingPunct="0">
              <a:spcBef>
                <a:spcPct val="30000"/>
              </a:spcBef>
              <a:spcAft>
                <a:spcPct val="0"/>
              </a:spcAft>
              <a:defRPr sz="1100">
                <a:solidFill>
                  <a:schemeClr val="tx1"/>
                </a:solidFill>
                <a:latin typeface="Arial" charset="0"/>
              </a:defRPr>
            </a:lvl9pPr>
          </a:lstStyle>
          <a:p>
            <a:pPr>
              <a:spcBef>
                <a:spcPct val="0"/>
              </a:spcBef>
            </a:pPr>
            <a:fld id="{43DF08C1-A1FE-4B82-86FF-CB352471F81C}" type="slidenum">
              <a:rPr lang="en-US" altLang="en-US" sz="1200" smtClean="0"/>
              <a:pPr>
                <a:spcBef>
                  <a:spcPct val="0"/>
                </a:spcBef>
              </a:pPr>
              <a:t>36</a:t>
            </a:fld>
            <a:endParaRPr lang="en-US" altLang="en-US" sz="1200" dirty="0"/>
          </a:p>
        </p:txBody>
      </p:sp>
      <p:sp>
        <p:nvSpPr>
          <p:cNvPr id="164867" name="Rectangle 2"/>
          <p:cNvSpPr>
            <a:spLocks noGrp="1" noRot="1" noChangeAspect="1" noChangeArrowheads="1" noTextEdit="1"/>
          </p:cNvSpPr>
          <p:nvPr>
            <p:ph type="sldImg"/>
          </p:nvPr>
        </p:nvSpPr>
        <p:spPr>
          <a:xfrm>
            <a:off x="685800" y="1143000"/>
            <a:ext cx="5486400" cy="3086100"/>
          </a:xfrm>
          <a:ln/>
        </p:spPr>
      </p:sp>
      <p:sp>
        <p:nvSpPr>
          <p:cNvPr id="164868" name="Rectangle 3"/>
          <p:cNvSpPr>
            <a:spLocks noGrp="1" noChangeArrowheads="1"/>
          </p:cNvSpPr>
          <p:nvPr>
            <p:ph type="body" idx="1"/>
          </p:nvPr>
        </p:nvSpPr>
        <p:spPr>
          <a:xfrm>
            <a:off x="712788" y="4475163"/>
            <a:ext cx="5707062" cy="423703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Bef>
                <a:spcPts val="1200"/>
              </a:spcBef>
              <a:spcAft>
                <a:spcPts val="1200"/>
              </a:spcAft>
              <a:defRPr/>
            </a:pPr>
            <a:r>
              <a:rPr lang="en-US" sz="1100" kern="1200" dirty="0">
                <a:solidFill>
                  <a:schemeClr val="tx1"/>
                </a:solidFill>
                <a:latin typeface="Arial" charset="0"/>
                <a:ea typeface="+mn-ea"/>
                <a:cs typeface="+mn-cs"/>
              </a:rPr>
              <a:t>Bottom Line: increased profitability</a:t>
            </a:r>
          </a:p>
          <a:p>
            <a:pPr>
              <a:spcBef>
                <a:spcPts val="1200"/>
              </a:spcBef>
              <a:spcAft>
                <a:spcPts val="1200"/>
              </a:spcAft>
              <a:defRPr/>
            </a:pPr>
            <a:r>
              <a:rPr lang="en-US" sz="1100" kern="1200" dirty="0">
                <a:solidFill>
                  <a:schemeClr val="tx1"/>
                </a:solidFill>
                <a:latin typeface="Arial" charset="0"/>
                <a:ea typeface="+mn-ea"/>
                <a:cs typeface="+mn-cs"/>
              </a:rPr>
              <a:t>Energy savings and efficiency improvements</a:t>
            </a:r>
          </a:p>
          <a:p>
            <a:pPr>
              <a:defRPr/>
            </a:pPr>
            <a:r>
              <a:rPr lang="en-US" sz="1100" kern="1200" dirty="0">
                <a:solidFill>
                  <a:schemeClr val="tx1"/>
                </a:solidFill>
                <a:latin typeface="Arial" charset="0"/>
                <a:ea typeface="+mn-ea"/>
                <a:cs typeface="+mn-cs"/>
              </a:rPr>
              <a:t>Match system equipment to current process market needs</a:t>
            </a:r>
          </a:p>
          <a:p>
            <a:pPr>
              <a:defRPr/>
            </a:pPr>
            <a:r>
              <a:rPr lang="en-US" sz="1100" kern="1200" dirty="0">
                <a:solidFill>
                  <a:schemeClr val="tx1"/>
                </a:solidFill>
                <a:latin typeface="Arial" charset="0"/>
                <a:ea typeface="+mn-ea"/>
                <a:cs typeface="+mn-cs"/>
              </a:rPr>
              <a:t>Reliability (minimize unscheduled interruptions)</a:t>
            </a:r>
          </a:p>
          <a:p>
            <a:pPr>
              <a:defRPr/>
            </a:pPr>
            <a:r>
              <a:rPr lang="en-US" sz="1100" kern="1200" dirty="0">
                <a:solidFill>
                  <a:schemeClr val="tx1"/>
                </a:solidFill>
                <a:latin typeface="Arial" charset="0"/>
                <a:ea typeface="+mn-ea"/>
                <a:cs typeface="+mn-cs"/>
              </a:rPr>
              <a:t>Productivity</a:t>
            </a:r>
          </a:p>
          <a:p>
            <a:pPr>
              <a:defRPr/>
            </a:pPr>
            <a:r>
              <a:rPr lang="en-US" sz="1100" kern="1200" dirty="0">
                <a:solidFill>
                  <a:schemeClr val="tx1"/>
                </a:solidFill>
                <a:latin typeface="Arial" charset="0"/>
                <a:ea typeface="+mn-ea"/>
                <a:cs typeface="+mn-cs"/>
              </a:rPr>
              <a:t>Consistent quality of end product</a:t>
            </a:r>
          </a:p>
          <a:p>
            <a:pPr>
              <a:defRPr/>
            </a:pPr>
            <a:r>
              <a:rPr lang="en-US" sz="1100" kern="1200" dirty="0">
                <a:solidFill>
                  <a:schemeClr val="tx1"/>
                </a:solidFill>
                <a:latin typeface="Arial" charset="0"/>
                <a:ea typeface="+mn-ea"/>
                <a:cs typeface="+mn-cs"/>
              </a:rPr>
              <a:t>Compliance with rebate and energy initiatives, Corporate Good Neighbor marketing (LEED, Green Buildings, Etc)</a:t>
            </a:r>
          </a:p>
          <a:p>
            <a:pPr>
              <a:defRPr/>
            </a:pPr>
            <a:endParaRPr lang="en-US" sz="1100" kern="1200" dirty="0">
              <a:solidFill>
                <a:schemeClr val="tx1"/>
              </a:solidFill>
              <a:latin typeface="Arial" charset="0"/>
              <a:ea typeface="+mn-ea"/>
              <a:cs typeface="+mn-cs"/>
            </a:endParaRPr>
          </a:p>
          <a:p>
            <a:pPr>
              <a:defRPr/>
            </a:pPr>
            <a:endParaRPr lang="en-US" sz="1100" kern="1200" dirty="0">
              <a:solidFill>
                <a:schemeClr val="tx1"/>
              </a:solidFill>
              <a:latin typeface="Arial" charset="0"/>
              <a:ea typeface="+mn-ea"/>
              <a:cs typeface="+mn-cs"/>
            </a:endParaRPr>
          </a:p>
          <a:p>
            <a:pPr>
              <a:defRPr/>
            </a:pPr>
            <a:r>
              <a:rPr lang="en-US" sz="1200" b="1" i="0" kern="1200" dirty="0">
                <a:solidFill>
                  <a:schemeClr val="tx1"/>
                </a:solidFill>
                <a:effectLst/>
                <a:latin typeface="+mn-lt"/>
                <a:ea typeface="+mn-ea"/>
                <a:cs typeface="+mn-cs"/>
              </a:rPr>
              <a:t>LEED</a:t>
            </a:r>
            <a:r>
              <a:rPr lang="en-US" sz="1200" b="0" i="0" kern="1200" dirty="0">
                <a:solidFill>
                  <a:schemeClr val="tx1"/>
                </a:solidFill>
                <a:effectLst/>
                <a:latin typeface="+mn-lt"/>
                <a:ea typeface="+mn-ea"/>
                <a:cs typeface="+mn-cs"/>
              </a:rPr>
              <a:t>, or Leadership in Energy &amp; Environmental Design, is a green building certification program that recognizes best-in-class building strategies and practices.</a:t>
            </a:r>
          </a:p>
          <a:p>
            <a:pPr>
              <a:defRPr/>
            </a:pPr>
            <a:endParaRPr lang="en-US" sz="1200" b="0" i="0" kern="1200" dirty="0">
              <a:solidFill>
                <a:schemeClr val="tx1"/>
              </a:solidFill>
              <a:effectLst/>
              <a:latin typeface="+mn-lt"/>
              <a:ea typeface="+mn-ea"/>
              <a:cs typeface="+mn-cs"/>
            </a:endParaRPr>
          </a:p>
          <a:p>
            <a:pPr>
              <a:defRPr/>
            </a:pPr>
            <a:r>
              <a:rPr lang="en-US" sz="1200" b="1" i="0" kern="1200" dirty="0">
                <a:solidFill>
                  <a:schemeClr val="tx1"/>
                </a:solidFill>
                <a:effectLst/>
                <a:latin typeface="+mn-lt"/>
                <a:ea typeface="+mn-ea"/>
                <a:cs typeface="+mn-cs"/>
              </a:rPr>
              <a:t>Green building</a:t>
            </a:r>
            <a:r>
              <a:rPr lang="en-US" sz="1200" b="0" i="0" kern="1200" dirty="0">
                <a:solidFill>
                  <a:schemeClr val="tx1"/>
                </a:solidFill>
                <a:effectLst/>
                <a:latin typeface="+mn-lt"/>
                <a:ea typeface="+mn-ea"/>
                <a:cs typeface="+mn-cs"/>
              </a:rPr>
              <a:t> (also known as </a:t>
            </a:r>
            <a:r>
              <a:rPr lang="en-US" sz="1200" b="1" i="0" kern="1200" dirty="0">
                <a:solidFill>
                  <a:schemeClr val="tx1"/>
                </a:solidFill>
                <a:effectLst/>
                <a:latin typeface="+mn-lt"/>
                <a:ea typeface="+mn-ea"/>
                <a:cs typeface="+mn-cs"/>
              </a:rPr>
              <a:t>green construction</a:t>
            </a:r>
            <a:r>
              <a:rPr lang="en-US" sz="1200" b="0" i="0" kern="1200" dirty="0">
                <a:solidFill>
                  <a:schemeClr val="tx1"/>
                </a:solidFill>
                <a:effectLst/>
                <a:latin typeface="+mn-lt"/>
                <a:ea typeface="+mn-ea"/>
                <a:cs typeface="+mn-cs"/>
              </a:rPr>
              <a:t> or </a:t>
            </a:r>
            <a:r>
              <a:rPr lang="en-US" sz="1200" b="1" i="0" kern="1200" dirty="0">
                <a:solidFill>
                  <a:schemeClr val="tx1"/>
                </a:solidFill>
                <a:effectLst/>
                <a:latin typeface="+mn-lt"/>
                <a:ea typeface="+mn-ea"/>
                <a:cs typeface="+mn-cs"/>
              </a:rPr>
              <a:t>sustainable building</a:t>
            </a:r>
            <a:r>
              <a:rPr lang="en-US" sz="1200" b="0" i="0" kern="1200" dirty="0">
                <a:solidFill>
                  <a:schemeClr val="tx1"/>
                </a:solidFill>
                <a:effectLst/>
                <a:latin typeface="+mn-lt"/>
                <a:ea typeface="+mn-ea"/>
                <a:cs typeface="+mn-cs"/>
              </a:rPr>
              <a:t>) refers to both a structure and the using of processes that are </a:t>
            </a:r>
            <a:r>
              <a:rPr lang="en-US" sz="1200" b="0" i="0" u="none" strike="noStrike" kern="1200" dirty="0">
                <a:solidFill>
                  <a:schemeClr val="tx1"/>
                </a:solidFill>
                <a:effectLst/>
                <a:latin typeface="+mn-lt"/>
                <a:ea typeface="+mn-ea"/>
                <a:cs typeface="+mn-cs"/>
                <a:hlinkClick r:id="rId3" tooltip="Environmentally responsible"/>
              </a:rPr>
              <a:t>environmentally responsible</a:t>
            </a:r>
            <a:r>
              <a:rPr lang="en-US" sz="1200" b="0" i="0" kern="1200" dirty="0">
                <a:solidFill>
                  <a:schemeClr val="tx1"/>
                </a:solidFill>
                <a:effectLst/>
                <a:latin typeface="+mn-lt"/>
                <a:ea typeface="+mn-ea"/>
                <a:cs typeface="+mn-cs"/>
              </a:rPr>
              <a:t> and </a:t>
            </a:r>
            <a:r>
              <a:rPr lang="en-US" sz="1200" b="0" i="0" u="none" strike="noStrike" kern="1200" dirty="0">
                <a:solidFill>
                  <a:schemeClr val="tx1"/>
                </a:solidFill>
                <a:effectLst/>
                <a:latin typeface="+mn-lt"/>
                <a:ea typeface="+mn-ea"/>
                <a:cs typeface="+mn-cs"/>
                <a:hlinkClick r:id="rId4" tooltip="Resource-efficient"/>
              </a:rPr>
              <a:t>resource-efficient</a:t>
            </a:r>
            <a:r>
              <a:rPr lang="en-US" sz="1200" b="0" i="0" kern="1200" dirty="0">
                <a:solidFill>
                  <a:schemeClr val="tx1"/>
                </a:solidFill>
                <a:effectLst/>
                <a:latin typeface="+mn-lt"/>
                <a:ea typeface="+mn-ea"/>
                <a:cs typeface="+mn-cs"/>
              </a:rPr>
              <a:t> throughout a building's life-cycle: from siting to design, construction, operation, maintenance, renovation, and demolition.</a:t>
            </a:r>
            <a:endParaRPr lang="en-US" sz="1100" kern="1200" dirty="0">
              <a:solidFill>
                <a:schemeClr val="tx1"/>
              </a:solidFill>
              <a:latin typeface="Arial" charset="0"/>
              <a:ea typeface="+mn-ea"/>
              <a:cs typeface="+mn-cs"/>
            </a:endParaRPr>
          </a:p>
        </p:txBody>
      </p:sp>
    </p:spTree>
    <p:extLst>
      <p:ext uri="{BB962C8B-B14F-4D97-AF65-F5344CB8AC3E}">
        <p14:creationId xmlns:p14="http://schemas.microsoft.com/office/powerpoint/2010/main" val="2161168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77875" y="1200150"/>
            <a:ext cx="5759450" cy="3240088"/>
          </a:xfrm>
        </p:spPr>
      </p:sp>
      <p:sp>
        <p:nvSpPr>
          <p:cNvPr id="3" name="Notes Placeholder 2"/>
          <p:cNvSpPr>
            <a:spLocks noGrp="1"/>
          </p:cNvSpPr>
          <p:nvPr>
            <p:ph type="body" idx="1"/>
          </p:nvPr>
        </p:nvSpPr>
        <p:spPr/>
        <p:txBody>
          <a:bodyPr/>
          <a:lstStyle/>
          <a:p>
            <a:pPr marL="0" indent="0">
              <a:buNone/>
              <a:defRPr/>
            </a:pPr>
            <a:r>
              <a:rPr lang="en-US" sz="1200" kern="1200" dirty="0">
                <a:solidFill>
                  <a:schemeClr val="tx2"/>
                </a:solidFill>
                <a:latin typeface="+mn-lt"/>
                <a:ea typeface="+mn-ea"/>
                <a:cs typeface="+mn-cs"/>
              </a:rPr>
              <a:t>System optimization is the act of: </a:t>
            </a:r>
          </a:p>
          <a:p>
            <a:pPr>
              <a:defRPr/>
            </a:pPr>
            <a:r>
              <a:rPr lang="en-US" sz="1200" kern="1200" dirty="0">
                <a:solidFill>
                  <a:schemeClr val="tx2"/>
                </a:solidFill>
                <a:latin typeface="+mn-lt"/>
                <a:ea typeface="+mn-ea"/>
                <a:cs typeface="+mn-cs"/>
              </a:rPr>
              <a:t>Identifying and effectively eliminating unnecessary losses to Reduce energy consumption (flow, pressure/head, operating time), and Improve reliability in pumping systems while continuing to meet or improve process requirements </a:t>
            </a:r>
          </a:p>
          <a:p>
            <a:pPr>
              <a:defRPr/>
            </a:pPr>
            <a:r>
              <a:rPr lang="en-US" sz="1200" kern="1200" dirty="0">
                <a:solidFill>
                  <a:schemeClr val="tx2"/>
                </a:solidFill>
                <a:latin typeface="+mn-lt"/>
                <a:ea typeface="+mn-ea"/>
                <a:cs typeface="+mn-cs"/>
              </a:rPr>
              <a:t>Ultimately minimizing the cost of ownership over the economic life of the pumping systems</a:t>
            </a:r>
          </a:p>
        </p:txBody>
      </p:sp>
      <p:sp>
        <p:nvSpPr>
          <p:cNvPr id="4" name="Slide Number Placeholder 3"/>
          <p:cNvSpPr>
            <a:spLocks noGrp="1"/>
          </p:cNvSpPr>
          <p:nvPr>
            <p:ph type="sldNum" sz="quarter" idx="10"/>
          </p:nvPr>
        </p:nvSpPr>
        <p:spPr/>
        <p:txBody>
          <a:bodyPr/>
          <a:lstStyle/>
          <a:p>
            <a:fld id="{48B070BC-55CE-4EA5-B08A-35E3E2FB04DD}" type="slidenum">
              <a:rPr lang="en-US" smtClean="0"/>
              <a:t>37</a:t>
            </a:fld>
            <a:endParaRPr lang="en-US"/>
          </a:p>
        </p:txBody>
      </p:sp>
    </p:spTree>
    <p:extLst>
      <p:ext uri="{BB962C8B-B14F-4D97-AF65-F5344CB8AC3E}">
        <p14:creationId xmlns:p14="http://schemas.microsoft.com/office/powerpoint/2010/main" val="163649119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dirty="0"/>
              <a:t>Pump systems can have a 10, 20, 30 year or longer life.  Over this lifetime the initial cost is a minimal portion of the total LCC.</a:t>
            </a:r>
          </a:p>
          <a:p>
            <a:endParaRPr lang="en-US" altLang="en-US" dirty="0"/>
          </a:p>
          <a:p>
            <a:r>
              <a:rPr lang="en-US" altLang="en-US" dirty="0"/>
              <a:t>Focusing on minimizing energy and maintenance will allow us to address the largest portion of the LCC.</a:t>
            </a:r>
          </a:p>
          <a:p>
            <a:endParaRPr lang="en-US" altLang="en-US" dirty="0"/>
          </a:p>
          <a:p>
            <a:r>
              <a:rPr lang="en-US" altLang="en-US" dirty="0"/>
              <a:t>For existing systems, if we focus on optimizing these systems we can generally save 20% on average and in some cases we can save 65% or more.</a:t>
            </a:r>
          </a:p>
        </p:txBody>
      </p:sp>
      <p:sp>
        <p:nvSpPr>
          <p:cNvPr id="4" name="Slide Number Placeholder 3"/>
          <p:cNvSpPr>
            <a:spLocks noGrp="1"/>
          </p:cNvSpPr>
          <p:nvPr>
            <p:ph type="sldNum" sz="quarter" idx="10"/>
          </p:nvPr>
        </p:nvSpPr>
        <p:spPr/>
        <p:txBody>
          <a:bodyPr/>
          <a:lstStyle/>
          <a:p>
            <a:fld id="{46713BE9-8B3F-49FF-9157-1DFC2EA5E066}" type="slidenum">
              <a:rPr lang="en-US" smtClean="0"/>
              <a:t>38</a:t>
            </a:fld>
            <a:endParaRPr lang="en-US" dirty="0"/>
          </a:p>
        </p:txBody>
      </p:sp>
    </p:spTree>
    <p:extLst>
      <p:ext uri="{BB962C8B-B14F-4D97-AF65-F5344CB8AC3E}">
        <p14:creationId xmlns:p14="http://schemas.microsoft.com/office/powerpoint/2010/main" val="413581614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a:spcBef>
                <a:spcPct val="30000"/>
              </a:spcBef>
              <a:defRPr sz="1100">
                <a:solidFill>
                  <a:schemeClr val="tx1"/>
                </a:solidFill>
                <a:latin typeface="Arial" charset="0"/>
              </a:defRPr>
            </a:lvl1pPr>
            <a:lvl2pPr marL="760413" indent="-292100" defTabSz="933450">
              <a:spcBef>
                <a:spcPct val="30000"/>
              </a:spcBef>
              <a:defRPr sz="1100">
                <a:solidFill>
                  <a:schemeClr val="tx1"/>
                </a:solidFill>
                <a:latin typeface="Arial" charset="0"/>
              </a:defRPr>
            </a:lvl2pPr>
            <a:lvl3pPr marL="1169988" indent="-233363" defTabSz="933450">
              <a:spcBef>
                <a:spcPct val="30000"/>
              </a:spcBef>
              <a:defRPr sz="1100">
                <a:solidFill>
                  <a:schemeClr val="tx1"/>
                </a:solidFill>
                <a:latin typeface="Arial" charset="0"/>
              </a:defRPr>
            </a:lvl3pPr>
            <a:lvl4pPr marL="1638300" indent="-233363" defTabSz="933450">
              <a:spcBef>
                <a:spcPct val="30000"/>
              </a:spcBef>
              <a:defRPr sz="1100">
                <a:solidFill>
                  <a:schemeClr val="tx1"/>
                </a:solidFill>
                <a:latin typeface="Arial" charset="0"/>
              </a:defRPr>
            </a:lvl4pPr>
            <a:lvl5pPr marL="2106613" indent="-233363" defTabSz="933450">
              <a:spcBef>
                <a:spcPct val="30000"/>
              </a:spcBef>
              <a:defRPr sz="1100">
                <a:solidFill>
                  <a:schemeClr val="tx1"/>
                </a:solidFill>
                <a:latin typeface="Arial" charset="0"/>
              </a:defRPr>
            </a:lvl5pPr>
            <a:lvl6pPr marL="2563813" indent="-233363" defTabSz="933450" eaLnBrk="0" fontAlgn="base" hangingPunct="0">
              <a:spcBef>
                <a:spcPct val="30000"/>
              </a:spcBef>
              <a:spcAft>
                <a:spcPct val="0"/>
              </a:spcAft>
              <a:defRPr sz="1100">
                <a:solidFill>
                  <a:schemeClr val="tx1"/>
                </a:solidFill>
                <a:latin typeface="Arial" charset="0"/>
              </a:defRPr>
            </a:lvl6pPr>
            <a:lvl7pPr marL="3021013" indent="-233363" defTabSz="933450" eaLnBrk="0" fontAlgn="base" hangingPunct="0">
              <a:spcBef>
                <a:spcPct val="30000"/>
              </a:spcBef>
              <a:spcAft>
                <a:spcPct val="0"/>
              </a:spcAft>
              <a:defRPr sz="1100">
                <a:solidFill>
                  <a:schemeClr val="tx1"/>
                </a:solidFill>
                <a:latin typeface="Arial" charset="0"/>
              </a:defRPr>
            </a:lvl7pPr>
            <a:lvl8pPr marL="3478213" indent="-233363" defTabSz="933450" eaLnBrk="0" fontAlgn="base" hangingPunct="0">
              <a:spcBef>
                <a:spcPct val="30000"/>
              </a:spcBef>
              <a:spcAft>
                <a:spcPct val="0"/>
              </a:spcAft>
              <a:defRPr sz="1100">
                <a:solidFill>
                  <a:schemeClr val="tx1"/>
                </a:solidFill>
                <a:latin typeface="Arial" charset="0"/>
              </a:defRPr>
            </a:lvl8pPr>
            <a:lvl9pPr marL="3935413" indent="-233363" defTabSz="933450" eaLnBrk="0" fontAlgn="base" hangingPunct="0">
              <a:spcBef>
                <a:spcPct val="30000"/>
              </a:spcBef>
              <a:spcAft>
                <a:spcPct val="0"/>
              </a:spcAft>
              <a:defRPr sz="1100">
                <a:solidFill>
                  <a:schemeClr val="tx1"/>
                </a:solidFill>
                <a:latin typeface="Arial" charset="0"/>
              </a:defRPr>
            </a:lvl9pPr>
          </a:lstStyle>
          <a:p>
            <a:pPr>
              <a:spcBef>
                <a:spcPct val="0"/>
              </a:spcBef>
            </a:pPr>
            <a:fld id="{72596467-4641-410E-A0AE-B65C1CDD16A3}" type="slidenum">
              <a:rPr lang="en-US" altLang="en-US" sz="1200" smtClean="0"/>
              <a:pPr>
                <a:spcBef>
                  <a:spcPct val="0"/>
                </a:spcBef>
              </a:pPr>
              <a:t>39</a:t>
            </a:fld>
            <a:endParaRPr lang="en-US" altLang="en-US" sz="1200" dirty="0"/>
          </a:p>
        </p:txBody>
      </p:sp>
      <p:sp>
        <p:nvSpPr>
          <p:cNvPr id="176131" name="Rectangle 2"/>
          <p:cNvSpPr>
            <a:spLocks noGrp="1" noRot="1" noChangeAspect="1" noChangeArrowheads="1" noTextEdit="1"/>
          </p:cNvSpPr>
          <p:nvPr>
            <p:ph type="sldImg"/>
          </p:nvPr>
        </p:nvSpPr>
        <p:spPr>
          <a:xfrm>
            <a:off x="438150" y="711200"/>
            <a:ext cx="6259513" cy="3521075"/>
          </a:xfrm>
          <a:ln/>
        </p:spPr>
      </p:sp>
      <p:sp>
        <p:nvSpPr>
          <p:cNvPr id="176132" name="Rectangle 3"/>
          <p:cNvSpPr>
            <a:spLocks noGrp="1" noChangeArrowheads="1"/>
          </p:cNvSpPr>
          <p:nvPr>
            <p:ph type="body" idx="1"/>
          </p:nvPr>
        </p:nvSpPr>
        <p:spPr>
          <a:xfrm>
            <a:off x="1209675" y="4445000"/>
            <a:ext cx="4713288" cy="42386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t>Energy savings are important, but in many cases, the non-energy benefits outweigh the energy benefits – In order to financial justify an improvement, often you need to include the total cost of ownership, that’s why LCC analysis is important.</a:t>
            </a:r>
          </a:p>
          <a:p>
            <a:pPr eaLnBrk="1" hangingPunct="1"/>
            <a:endParaRPr lang="en-US" altLang="en-US" dirty="0"/>
          </a:p>
          <a:p>
            <a:r>
              <a:rPr lang="en-US" altLang="en-US" dirty="0">
                <a:solidFill>
                  <a:srgbClr val="003B80"/>
                </a:solidFill>
              </a:rPr>
              <a:t>Energy efficiency is as much about improving an industrial system’s reliability as it is about reducing energy costs. Why?  Because greater efficiency reduces wear and tear from heat and vibration – lengthening the lifespan of equipment and reducing down time for maintenance and repairs.  A continuous Energy Improvement Program is one of the best ways to avoid “lost” energy that otherwise might create system inefficiency and destroy equipment.</a:t>
            </a:r>
          </a:p>
          <a:p>
            <a:endParaRPr lang="en-US" altLang="en-US" dirty="0">
              <a:solidFill>
                <a:srgbClr val="003B80"/>
              </a:solidFill>
            </a:endParaRPr>
          </a:p>
          <a:p>
            <a:pPr eaLnBrk="1" hangingPunct="1"/>
            <a:endParaRPr lang="en-US" altLang="en-US" dirty="0"/>
          </a:p>
        </p:txBody>
      </p:sp>
    </p:spTree>
    <p:extLst>
      <p:ext uri="{BB962C8B-B14F-4D97-AF65-F5344CB8AC3E}">
        <p14:creationId xmlns:p14="http://schemas.microsoft.com/office/powerpoint/2010/main" val="72114500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77875" y="1200150"/>
            <a:ext cx="5759450" cy="3240088"/>
          </a:xfrm>
        </p:spPr>
      </p:sp>
      <p:sp>
        <p:nvSpPr>
          <p:cNvPr id="3" name="Notes Placeholder 2"/>
          <p:cNvSpPr>
            <a:spLocks noGrp="1"/>
          </p:cNvSpPr>
          <p:nvPr>
            <p:ph type="body" idx="1"/>
          </p:nvPr>
        </p:nvSpPr>
        <p:spPr/>
        <p:txBody>
          <a:bodyPr/>
          <a:lstStyle/>
          <a:p>
            <a:r>
              <a:rPr lang="en-US" dirty="0"/>
              <a:t>We are going to discuss</a:t>
            </a:r>
            <a:r>
              <a:rPr lang="en-US" baseline="0" dirty="0"/>
              <a:t> optimizing new systems first and then will look at existing systems.  </a:t>
            </a:r>
          </a:p>
          <a:p>
            <a:endParaRPr lang="en-US" baseline="0" dirty="0"/>
          </a:p>
          <a:p>
            <a:r>
              <a:rPr lang="en-US" baseline="0" dirty="0"/>
              <a:t>We have the additional benefit with new systems that cost to implement improvements is far less than after the system has been designed and built.</a:t>
            </a:r>
          </a:p>
          <a:p>
            <a:endParaRPr lang="en-US" dirty="0"/>
          </a:p>
          <a:p>
            <a:endParaRPr lang="en-US" sz="1200" dirty="0"/>
          </a:p>
          <a:p>
            <a:r>
              <a:rPr lang="en-US" sz="1200" dirty="0"/>
              <a:t>While obvious, it is important to understand that operating points have costs.</a:t>
            </a:r>
          </a:p>
          <a:p>
            <a:r>
              <a:rPr lang="en-US" sz="1200" dirty="0"/>
              <a:t>Consider the pump and system curves .To design a new pump</a:t>
            </a:r>
          </a:p>
          <a:p>
            <a:r>
              <a:rPr lang="en-US" sz="1200" dirty="0"/>
              <a:t>system to operate at the operating point shown will cost a</a:t>
            </a:r>
          </a:p>
          <a:p>
            <a:r>
              <a:rPr lang="en-US" sz="1200" dirty="0"/>
              <a:t>certain amount of money.</a:t>
            </a:r>
          </a:p>
          <a:p>
            <a:r>
              <a:rPr lang="en-US" sz="1200" dirty="0"/>
              <a:t>The focus in this section will be two-fold:</a:t>
            </a:r>
          </a:p>
          <a:p>
            <a:r>
              <a:rPr lang="en-US" sz="1200" dirty="0"/>
              <a:t>• Identify a lower cost system to supply a given operating point</a:t>
            </a:r>
          </a:p>
          <a:p>
            <a:r>
              <a:rPr lang="en-US" sz="1200" dirty="0"/>
              <a:t>• Find alternate operating points that still satisfy design requirements but</a:t>
            </a:r>
          </a:p>
          <a:p>
            <a:r>
              <a:rPr lang="en-US" sz="1200" dirty="0"/>
              <a:t>have lower cost</a:t>
            </a:r>
            <a:endParaRPr lang="en-US" altLang="en-US" dirty="0"/>
          </a:p>
          <a:p>
            <a:endParaRPr lang="en-US" dirty="0"/>
          </a:p>
        </p:txBody>
      </p:sp>
      <p:sp>
        <p:nvSpPr>
          <p:cNvPr id="4" name="Slide Number Placeholder 3"/>
          <p:cNvSpPr>
            <a:spLocks noGrp="1"/>
          </p:cNvSpPr>
          <p:nvPr>
            <p:ph type="sldNum" sz="quarter" idx="10"/>
          </p:nvPr>
        </p:nvSpPr>
        <p:spPr/>
        <p:txBody>
          <a:bodyPr/>
          <a:lstStyle/>
          <a:p>
            <a:fld id="{48B070BC-55CE-4EA5-B08A-35E3E2FB04DD}" type="slidenum">
              <a:rPr lang="en-US" smtClean="0"/>
              <a:t>40</a:t>
            </a:fld>
            <a:endParaRPr lang="en-US"/>
          </a:p>
        </p:txBody>
      </p:sp>
    </p:spTree>
    <p:extLst>
      <p:ext uri="{BB962C8B-B14F-4D97-AF65-F5344CB8AC3E}">
        <p14:creationId xmlns:p14="http://schemas.microsoft.com/office/powerpoint/2010/main" val="97741449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77875" y="1200150"/>
            <a:ext cx="5759450" cy="3240088"/>
          </a:xfrm>
        </p:spPr>
      </p:sp>
      <p:sp>
        <p:nvSpPr>
          <p:cNvPr id="3" name="Notes Placeholder 2"/>
          <p:cNvSpPr>
            <a:spLocks noGrp="1"/>
          </p:cNvSpPr>
          <p:nvPr>
            <p:ph type="body" idx="1"/>
          </p:nvPr>
        </p:nvSpPr>
        <p:spPr/>
        <p:txBody>
          <a:bodyPr/>
          <a:lstStyle/>
          <a:p>
            <a:r>
              <a:rPr lang="en-US" sz="1200" dirty="0"/>
              <a:t>When undertaking a new design, the pump must be selected. As part of the selection, the pump impeller size and pump operating speed must be</a:t>
            </a:r>
          </a:p>
          <a:p>
            <a:r>
              <a:rPr lang="en-US" sz="1200" dirty="0"/>
              <a:t>selected. The impact on the operating point is as shown where the blue curve</a:t>
            </a:r>
            <a:r>
              <a:rPr lang="en-US" sz="1200" baseline="0" dirty="0"/>
              <a:t> can be moved.</a:t>
            </a:r>
            <a:endParaRPr lang="en-US" altLang="en-US" dirty="0"/>
          </a:p>
          <a:p>
            <a:endParaRPr lang="en-US" dirty="0"/>
          </a:p>
        </p:txBody>
      </p:sp>
      <p:sp>
        <p:nvSpPr>
          <p:cNvPr id="4" name="Slide Number Placeholder 3"/>
          <p:cNvSpPr>
            <a:spLocks noGrp="1"/>
          </p:cNvSpPr>
          <p:nvPr>
            <p:ph type="sldNum" sz="quarter" idx="10"/>
          </p:nvPr>
        </p:nvSpPr>
        <p:spPr/>
        <p:txBody>
          <a:bodyPr/>
          <a:lstStyle/>
          <a:p>
            <a:fld id="{48B070BC-55CE-4EA5-B08A-35E3E2FB04DD}" type="slidenum">
              <a:rPr lang="en-US" smtClean="0"/>
              <a:t>41</a:t>
            </a:fld>
            <a:endParaRPr lang="en-US"/>
          </a:p>
        </p:txBody>
      </p:sp>
    </p:spTree>
    <p:extLst>
      <p:ext uri="{BB962C8B-B14F-4D97-AF65-F5344CB8AC3E}">
        <p14:creationId xmlns:p14="http://schemas.microsoft.com/office/powerpoint/2010/main" val="136987678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77875" y="1200150"/>
            <a:ext cx="5759450" cy="3240088"/>
          </a:xfrm>
        </p:spPr>
      </p:sp>
      <p:sp>
        <p:nvSpPr>
          <p:cNvPr id="3" name="Notes Placeholder 2"/>
          <p:cNvSpPr>
            <a:spLocks noGrp="1"/>
          </p:cNvSpPr>
          <p:nvPr>
            <p:ph type="body" idx="1"/>
          </p:nvPr>
        </p:nvSpPr>
        <p:spPr/>
        <p:txBody>
          <a:bodyPr/>
          <a:lstStyle/>
          <a:p>
            <a:r>
              <a:rPr lang="en-US" dirty="0"/>
              <a:t>Focusing on</a:t>
            </a:r>
            <a:r>
              <a:rPr lang="en-US" baseline="0" dirty="0"/>
              <a:t> the “system” we can adjust the system curve itself by altering the friction loss characteristics of the piping.</a:t>
            </a:r>
            <a:endParaRPr lang="en-US" dirty="0"/>
          </a:p>
        </p:txBody>
      </p:sp>
      <p:sp>
        <p:nvSpPr>
          <p:cNvPr id="4" name="Slide Number Placeholder 3"/>
          <p:cNvSpPr>
            <a:spLocks noGrp="1"/>
          </p:cNvSpPr>
          <p:nvPr>
            <p:ph type="sldNum" sz="quarter" idx="10"/>
          </p:nvPr>
        </p:nvSpPr>
        <p:spPr/>
        <p:txBody>
          <a:bodyPr/>
          <a:lstStyle/>
          <a:p>
            <a:fld id="{48B070BC-55CE-4EA5-B08A-35E3E2FB04DD}" type="slidenum">
              <a:rPr lang="en-US" smtClean="0"/>
              <a:t>42</a:t>
            </a:fld>
            <a:endParaRPr lang="en-US"/>
          </a:p>
        </p:txBody>
      </p:sp>
    </p:spTree>
    <p:extLst>
      <p:ext uri="{BB962C8B-B14F-4D97-AF65-F5344CB8AC3E}">
        <p14:creationId xmlns:p14="http://schemas.microsoft.com/office/powerpoint/2010/main" val="329683425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77875" y="1200150"/>
            <a:ext cx="5759450" cy="3240088"/>
          </a:xfrm>
        </p:spPr>
      </p:sp>
      <p:sp>
        <p:nvSpPr>
          <p:cNvPr id="3" name="Notes Placeholder 2"/>
          <p:cNvSpPr>
            <a:spLocks noGrp="1"/>
          </p:cNvSpPr>
          <p:nvPr>
            <p:ph type="body" idx="1"/>
          </p:nvPr>
        </p:nvSpPr>
        <p:spPr/>
        <p:txBody>
          <a:bodyPr/>
          <a:lstStyle/>
          <a:p>
            <a:r>
              <a:rPr lang="en-US" dirty="0"/>
              <a:t>With controls such as variable speed the blue curve can</a:t>
            </a:r>
            <a:r>
              <a:rPr lang="en-US" baseline="0" dirty="0"/>
              <a:t> also be moved.  </a:t>
            </a:r>
          </a:p>
          <a:p>
            <a:endParaRPr lang="en-US" baseline="0" dirty="0"/>
          </a:p>
          <a:p>
            <a:r>
              <a:rPr lang="en-US" baseline="0" dirty="0"/>
              <a:t>The system curve can also be adjusted by limiting the friction loss due to control valves.</a:t>
            </a:r>
            <a:endParaRPr lang="en-US" dirty="0"/>
          </a:p>
        </p:txBody>
      </p:sp>
      <p:sp>
        <p:nvSpPr>
          <p:cNvPr id="4" name="Slide Number Placeholder 3"/>
          <p:cNvSpPr>
            <a:spLocks noGrp="1"/>
          </p:cNvSpPr>
          <p:nvPr>
            <p:ph type="sldNum" sz="quarter" idx="10"/>
          </p:nvPr>
        </p:nvSpPr>
        <p:spPr/>
        <p:txBody>
          <a:bodyPr/>
          <a:lstStyle/>
          <a:p>
            <a:fld id="{48B070BC-55CE-4EA5-B08A-35E3E2FB04DD}" type="slidenum">
              <a:rPr lang="en-US" smtClean="0"/>
              <a:t>43</a:t>
            </a:fld>
            <a:endParaRPr lang="en-US"/>
          </a:p>
        </p:txBody>
      </p:sp>
    </p:spTree>
    <p:extLst>
      <p:ext uri="{BB962C8B-B14F-4D97-AF65-F5344CB8AC3E}">
        <p14:creationId xmlns:p14="http://schemas.microsoft.com/office/powerpoint/2010/main" val="93146645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77875" y="1200150"/>
            <a:ext cx="5759450" cy="3240088"/>
          </a:xfrm>
        </p:spPr>
      </p:sp>
      <p:sp>
        <p:nvSpPr>
          <p:cNvPr id="3" name="Notes Placeholder 2"/>
          <p:cNvSpPr>
            <a:spLocks noGrp="1"/>
          </p:cNvSpPr>
          <p:nvPr>
            <p:ph type="body" idx="1"/>
          </p:nvPr>
        </p:nvSpPr>
        <p:spPr/>
        <p:txBody>
          <a:bodyPr/>
          <a:lstStyle/>
          <a:p>
            <a:r>
              <a:rPr lang="en-US" sz="1200" dirty="0"/>
              <a:t>In practice, once the system is installed, the owner must live with these aspects of the system for the intended service life. While pumps, controls, and operations can be modified at a later date to effect cost reduction, this is rarely the case with the piping system itself. The engineer has only one chance to get the system optimally designed. In summary, the engineer has control of more variables at the new design stage—especially with regard to the system curve—and thus much greater influence over the eventual cost of building and operating the system.</a:t>
            </a:r>
            <a:endParaRPr lang="en-US" altLang="en-US" dirty="0"/>
          </a:p>
          <a:p>
            <a:endParaRPr lang="en-US" dirty="0"/>
          </a:p>
        </p:txBody>
      </p:sp>
      <p:sp>
        <p:nvSpPr>
          <p:cNvPr id="4" name="Slide Number Placeholder 3"/>
          <p:cNvSpPr>
            <a:spLocks noGrp="1"/>
          </p:cNvSpPr>
          <p:nvPr>
            <p:ph type="sldNum" sz="quarter" idx="10"/>
          </p:nvPr>
        </p:nvSpPr>
        <p:spPr/>
        <p:txBody>
          <a:bodyPr/>
          <a:lstStyle/>
          <a:p>
            <a:fld id="{48B070BC-55CE-4EA5-B08A-35E3E2FB04DD}" type="slidenum">
              <a:rPr lang="en-US" smtClean="0"/>
              <a:t>44</a:t>
            </a:fld>
            <a:endParaRPr lang="en-US"/>
          </a:p>
        </p:txBody>
      </p:sp>
    </p:spTree>
    <p:extLst>
      <p:ext uri="{BB962C8B-B14F-4D97-AF65-F5344CB8AC3E}">
        <p14:creationId xmlns:p14="http://schemas.microsoft.com/office/powerpoint/2010/main" val="252277386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77875" y="1200150"/>
            <a:ext cx="5759450" cy="3240088"/>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You may be asking the question “why pumping</a:t>
            </a:r>
            <a:r>
              <a:rPr lang="en-US" baseline="0" dirty="0"/>
              <a:t> systems are inefficient or unreliable?”  There are several factors that contribute to this.  Upfront the system may have been built for lowest initial cost and did not consider the life cycle.  The system may have been oversized for safety factor or to accommodate future conditions.  The system could have aged and or the process could have changed.  When we optimize, a system approach is required to evaluate all of these.</a:t>
            </a:r>
            <a:endParaRPr lang="en-US" dirty="0"/>
          </a:p>
          <a:p>
            <a:endParaRPr lang="en-US" dirty="0"/>
          </a:p>
        </p:txBody>
      </p:sp>
      <p:sp>
        <p:nvSpPr>
          <p:cNvPr id="4" name="Slide Number Placeholder 3"/>
          <p:cNvSpPr>
            <a:spLocks noGrp="1"/>
          </p:cNvSpPr>
          <p:nvPr>
            <p:ph type="sldNum" sz="quarter" idx="10"/>
          </p:nvPr>
        </p:nvSpPr>
        <p:spPr/>
        <p:txBody>
          <a:bodyPr/>
          <a:lstStyle/>
          <a:p>
            <a:fld id="{48B070BC-55CE-4EA5-B08A-35E3E2FB04DD}" type="slidenum">
              <a:rPr lang="en-US" smtClean="0"/>
              <a:t>45</a:t>
            </a:fld>
            <a:endParaRPr lang="en-US"/>
          </a:p>
        </p:txBody>
      </p:sp>
    </p:spTree>
    <p:extLst>
      <p:ext uri="{BB962C8B-B14F-4D97-AF65-F5344CB8AC3E}">
        <p14:creationId xmlns:p14="http://schemas.microsoft.com/office/powerpoint/2010/main" val="337118508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77875" y="1200150"/>
            <a:ext cx="5759450" cy="3240088"/>
          </a:xfrm>
        </p:spPr>
      </p:sp>
      <p:sp>
        <p:nvSpPr>
          <p:cNvPr id="3" name="Notes Placeholder 2"/>
          <p:cNvSpPr>
            <a:spLocks noGrp="1"/>
          </p:cNvSpPr>
          <p:nvPr>
            <p:ph type="body" idx="1"/>
          </p:nvPr>
        </p:nvSpPr>
        <p:spPr/>
        <p:txBody>
          <a:bodyPr/>
          <a:lstStyle/>
          <a:p>
            <a:r>
              <a:rPr lang="en-US" dirty="0"/>
              <a:t>To optimize a system we typically have the ability</a:t>
            </a:r>
            <a:r>
              <a:rPr lang="en-US" baseline="0" dirty="0"/>
              <a:t> to optimize the pump/driver, the pump controls/operations, and the system.</a:t>
            </a:r>
          </a:p>
          <a:p>
            <a:endParaRPr lang="en-US" baseline="0" dirty="0"/>
          </a:p>
          <a:p>
            <a:r>
              <a:rPr lang="en-US" baseline="0" dirty="0"/>
              <a:t>In new design we can typically optimize all these; however, in existing designs cost effectiveness usually limits us to items 1 and 2.</a:t>
            </a:r>
            <a:endParaRPr lang="en-US" dirty="0"/>
          </a:p>
        </p:txBody>
      </p:sp>
      <p:sp>
        <p:nvSpPr>
          <p:cNvPr id="4" name="Slide Number Placeholder 3"/>
          <p:cNvSpPr>
            <a:spLocks noGrp="1"/>
          </p:cNvSpPr>
          <p:nvPr>
            <p:ph type="sldNum" sz="quarter" idx="10"/>
          </p:nvPr>
        </p:nvSpPr>
        <p:spPr/>
        <p:txBody>
          <a:bodyPr/>
          <a:lstStyle/>
          <a:p>
            <a:fld id="{48B070BC-55CE-4EA5-B08A-35E3E2FB04DD}" type="slidenum">
              <a:rPr lang="en-US" smtClean="0"/>
              <a:t>46</a:t>
            </a:fld>
            <a:endParaRPr lang="en-US"/>
          </a:p>
        </p:txBody>
      </p:sp>
    </p:spTree>
    <p:extLst>
      <p:ext uri="{BB962C8B-B14F-4D97-AF65-F5344CB8AC3E}">
        <p14:creationId xmlns:p14="http://schemas.microsoft.com/office/powerpoint/2010/main" val="322406843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77875" y="1200150"/>
            <a:ext cx="5759450" cy="3240088"/>
          </a:xfrm>
        </p:spPr>
      </p:sp>
      <p:sp>
        <p:nvSpPr>
          <p:cNvPr id="3" name="Notes Placeholder 2"/>
          <p:cNvSpPr>
            <a:spLocks noGrp="1"/>
          </p:cNvSpPr>
          <p:nvPr>
            <p:ph type="body" idx="1"/>
          </p:nvPr>
        </p:nvSpPr>
        <p:spPr/>
        <p:txBody>
          <a:bodyPr/>
          <a:lstStyle/>
          <a:p>
            <a:r>
              <a:rPr lang="en-US" dirty="0"/>
              <a:t>To justify pump system</a:t>
            </a:r>
            <a:r>
              <a:rPr lang="en-US" baseline="0" dirty="0"/>
              <a:t> optimization measures, we need to justify them with a life cycle cost analysis</a:t>
            </a:r>
          </a:p>
          <a:p>
            <a:endParaRPr lang="en-US" baseline="0" dirty="0"/>
          </a:p>
          <a:p>
            <a:r>
              <a:rPr lang="en-US" baseline="0" dirty="0"/>
              <a:t>This section will cover the elements of total life cycle cost and will also cover some financial justification methods.</a:t>
            </a:r>
            <a:endParaRPr lang="en-US" dirty="0"/>
          </a:p>
        </p:txBody>
      </p:sp>
      <p:sp>
        <p:nvSpPr>
          <p:cNvPr id="4" name="Slide Number Placeholder 3"/>
          <p:cNvSpPr>
            <a:spLocks noGrp="1"/>
          </p:cNvSpPr>
          <p:nvPr>
            <p:ph type="sldNum" sz="quarter" idx="10"/>
          </p:nvPr>
        </p:nvSpPr>
        <p:spPr/>
        <p:txBody>
          <a:bodyPr/>
          <a:lstStyle/>
          <a:p>
            <a:fld id="{48B070BC-55CE-4EA5-B08A-35E3E2FB04DD}" type="slidenum">
              <a:rPr lang="en-US" smtClean="0"/>
              <a:t>47</a:t>
            </a:fld>
            <a:endParaRPr lang="en-US"/>
          </a:p>
        </p:txBody>
      </p:sp>
    </p:spTree>
    <p:extLst>
      <p:ext uri="{BB962C8B-B14F-4D97-AF65-F5344CB8AC3E}">
        <p14:creationId xmlns:p14="http://schemas.microsoft.com/office/powerpoint/2010/main" val="32622383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77875" y="1200150"/>
            <a:ext cx="5759450" cy="3240088"/>
          </a:xfrm>
        </p:spPr>
      </p:sp>
      <p:sp>
        <p:nvSpPr>
          <p:cNvPr id="3" name="Notes Placeholder 2"/>
          <p:cNvSpPr>
            <a:spLocks noGrp="1"/>
          </p:cNvSpPr>
          <p:nvPr>
            <p:ph type="body" idx="1"/>
          </p:nvPr>
        </p:nvSpPr>
        <p:spPr/>
        <p:txBody>
          <a:bodyPr/>
          <a:lstStyle/>
          <a:p>
            <a:r>
              <a:rPr lang="en-US" altLang="en-US" dirty="0"/>
              <a:t>We need to continually remind people that the initial cost is only a small portion of the total life cycle cost.  If we focus</a:t>
            </a:r>
            <a:r>
              <a:rPr lang="en-US" altLang="en-US" baseline="0" dirty="0"/>
              <a:t> on the initial cost we are only optimizing 10% of the puzzle.  Conversely when we look at energy and maintenance it makes up 65% of the LCC puzzle</a:t>
            </a:r>
          </a:p>
          <a:p>
            <a:endParaRPr lang="en-US" altLang="en-US" baseline="0" dirty="0"/>
          </a:p>
          <a:p>
            <a:r>
              <a:rPr lang="en-US" altLang="en-US" baseline="0" dirty="0"/>
              <a:t>This is an average, “mileage may vary”  For example some systems like pipelines, the Energy and Maintenance may be 80%+ of the LCC</a:t>
            </a:r>
            <a:endParaRPr lang="en-US" altLang="en-US" dirty="0"/>
          </a:p>
          <a:p>
            <a:endParaRPr lang="en-US" altLang="en-US" dirty="0"/>
          </a:p>
          <a:p>
            <a:r>
              <a:rPr lang="en-US" altLang="en-US" dirty="0"/>
              <a:t>We</a:t>
            </a:r>
            <a:r>
              <a:rPr lang="en-US" altLang="en-US" baseline="0" dirty="0"/>
              <a:t> also know that when we optimize systems, on average we can save 20% on average, and sometimes much more than that</a:t>
            </a:r>
            <a:endParaRPr lang="en-US" altLang="en-US" dirty="0"/>
          </a:p>
        </p:txBody>
      </p:sp>
      <p:sp>
        <p:nvSpPr>
          <p:cNvPr id="4" name="Slide Number Placeholder 3"/>
          <p:cNvSpPr>
            <a:spLocks noGrp="1"/>
          </p:cNvSpPr>
          <p:nvPr>
            <p:ph type="sldNum" sz="quarter" idx="10"/>
          </p:nvPr>
        </p:nvSpPr>
        <p:spPr/>
        <p:txBody>
          <a:bodyPr/>
          <a:lstStyle/>
          <a:p>
            <a:fld id="{46713BE9-8B3F-49FF-9157-1DFC2EA5E066}" type="slidenum">
              <a:rPr lang="en-US" smtClean="0">
                <a:solidFill>
                  <a:prstClr val="black"/>
                </a:solidFill>
              </a:rPr>
              <a:pPr/>
              <a:t>48</a:t>
            </a:fld>
            <a:endParaRPr lang="en-US">
              <a:solidFill>
                <a:prstClr val="black"/>
              </a:solidFill>
            </a:endParaRPr>
          </a:p>
        </p:txBody>
      </p:sp>
    </p:spTree>
    <p:extLst>
      <p:ext uri="{BB962C8B-B14F-4D97-AF65-F5344CB8AC3E}">
        <p14:creationId xmlns:p14="http://schemas.microsoft.com/office/powerpoint/2010/main" val="7860297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77875" y="1200150"/>
            <a:ext cx="5759450" cy="3240088"/>
          </a:xfrm>
        </p:spPr>
      </p:sp>
      <p:sp>
        <p:nvSpPr>
          <p:cNvPr id="3" name="Notes Placeholder 2"/>
          <p:cNvSpPr>
            <a:spLocks noGrp="1"/>
          </p:cNvSpPr>
          <p:nvPr>
            <p:ph type="body" idx="1"/>
          </p:nvPr>
        </p:nvSpPr>
        <p:spPr/>
        <p:txBody>
          <a:bodyPr/>
          <a:lstStyle/>
          <a:p>
            <a:r>
              <a:rPr lang="en-US" dirty="0"/>
              <a:t>We will now look into each element and add some definition</a:t>
            </a:r>
          </a:p>
          <a:p>
            <a:endParaRPr lang="en-US" dirty="0"/>
          </a:p>
          <a:p>
            <a:r>
              <a:rPr lang="en-US" dirty="0"/>
              <a:t>The initial cost is not just the pumping system, but it should include the administration and testing</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CA" dirty="0">
                <a:solidFill>
                  <a:srgbClr val="465B79"/>
                </a:solidFill>
                <a:latin typeface="Arial" panose="020B0604020202020204" pitchFamily="34" charset="0"/>
                <a:cs typeface="Arial" panose="020B0604020202020204" pitchFamily="34" charset="0"/>
              </a:rPr>
              <a:t>To move away from the initial cost mindset, we may need to rethink engineering, procurement &amp; construction relationship to achieve a better LCC</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CA" dirty="0">
              <a:solidFill>
                <a:srgbClr val="465B79"/>
              </a:solidFill>
              <a:latin typeface="Arial" panose="020B0604020202020204" pitchFamily="34" charset="0"/>
              <a:cs typeface="Arial" panose="020B0604020202020204" pitchFamily="34" charset="0"/>
            </a:endParaRPr>
          </a:p>
          <a:p>
            <a:r>
              <a:rPr lang="en-US" dirty="0"/>
              <a:t>It may be tempting to skimp on the installation and commissioning costs, but this will definitely result in higher maintenance costs down the road.</a:t>
            </a:r>
          </a:p>
          <a:p>
            <a:endParaRPr lang="en-US" dirty="0"/>
          </a:p>
          <a:p>
            <a:r>
              <a:rPr lang="en-US" dirty="0"/>
              <a:t>The manufacturers IOM should be followed as well as industry standards for the installation.  Once installed</a:t>
            </a:r>
            <a:r>
              <a:rPr lang="en-US" baseline="0" dirty="0"/>
              <a:t> proper commissioning of the pump is done to ensure the pump, system and controls are all operating correctly.</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CA" dirty="0">
              <a:solidFill>
                <a:srgbClr val="465B79"/>
              </a:solidFill>
              <a:latin typeface="Arial" panose="020B0604020202020204" pitchFamily="34" charset="0"/>
              <a:cs typeface="Arial" panose="020B0604020202020204" pitchFamily="34" charset="0"/>
            </a:endParaRPr>
          </a:p>
          <a:p>
            <a:endParaRPr lang="en-US" dirty="0"/>
          </a:p>
        </p:txBody>
      </p:sp>
      <p:sp>
        <p:nvSpPr>
          <p:cNvPr id="4" name="Slide Number Placeholder 3"/>
          <p:cNvSpPr>
            <a:spLocks noGrp="1"/>
          </p:cNvSpPr>
          <p:nvPr>
            <p:ph type="sldNum" sz="quarter" idx="10"/>
          </p:nvPr>
        </p:nvSpPr>
        <p:spPr/>
        <p:txBody>
          <a:bodyPr/>
          <a:lstStyle/>
          <a:p>
            <a:fld id="{48B070BC-55CE-4EA5-B08A-35E3E2FB04DD}" type="slidenum">
              <a:rPr lang="en-US" smtClean="0"/>
              <a:t>49</a:t>
            </a:fld>
            <a:endParaRPr lang="en-US"/>
          </a:p>
        </p:txBody>
      </p:sp>
    </p:spTree>
    <p:extLst>
      <p:ext uri="{BB962C8B-B14F-4D97-AF65-F5344CB8AC3E}">
        <p14:creationId xmlns:p14="http://schemas.microsoft.com/office/powerpoint/2010/main" val="79411309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77875" y="1200150"/>
            <a:ext cx="5759450" cy="3240088"/>
          </a:xfrm>
        </p:spPr>
      </p:sp>
      <p:sp>
        <p:nvSpPr>
          <p:cNvPr id="3" name="Notes Placeholder 2"/>
          <p:cNvSpPr>
            <a:spLocks noGrp="1"/>
          </p:cNvSpPr>
          <p:nvPr>
            <p:ph type="body" idx="1"/>
          </p:nvPr>
        </p:nvSpPr>
        <p:spPr/>
        <p:txBody>
          <a:bodyPr/>
          <a:lstStyle/>
          <a:p>
            <a:r>
              <a:rPr lang="en-US" dirty="0"/>
              <a:t>We know this is the largest</a:t>
            </a:r>
            <a:r>
              <a:rPr lang="en-US" baseline="0" dirty="0"/>
              <a:t> portion of the LCC and w</a:t>
            </a:r>
            <a:r>
              <a:rPr lang="en-US" dirty="0"/>
              <a:t>e have been focusing on energy for most of the course</a:t>
            </a:r>
            <a:r>
              <a:rPr lang="en-US" baseline="0" dirty="0"/>
              <a:t> so we know what goes into this cost.  </a:t>
            </a:r>
          </a:p>
          <a:p>
            <a:endParaRPr lang="en-US" baseline="0" dirty="0"/>
          </a:p>
          <a:p>
            <a:r>
              <a:rPr lang="en-US" baseline="0" dirty="0"/>
              <a:t>To be complete we should consider all the all the components in the drive train, and do the calculation based on the average input power.  This requires characterizing and understanding how the system will operate over time and seasons.</a:t>
            </a:r>
          </a:p>
          <a:p>
            <a:endParaRPr lang="en-US" baseline="0" dirty="0"/>
          </a:p>
          <a:p>
            <a:r>
              <a:rPr lang="en-US" dirty="0"/>
              <a:t>Maintenance is the second biggest piece</a:t>
            </a:r>
            <a:r>
              <a:rPr lang="en-US" baseline="0" dirty="0"/>
              <a:t> of the LCC pie.  This cost includes replacing failed components, like mechanical seals, and doing our typical preventative and predictive maintenance.</a:t>
            </a:r>
          </a:p>
          <a:p>
            <a:endParaRPr lang="en-US"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CA" dirty="0">
                <a:solidFill>
                  <a:srgbClr val="465B79"/>
                </a:solidFill>
                <a:latin typeface="Arial" panose="020B0604020202020204" pitchFamily="34" charset="0"/>
                <a:cs typeface="Arial" panose="020B0604020202020204" pitchFamily="34" charset="0"/>
              </a:rPr>
              <a:t>Cost can be minimized by giving reliability high priority, proper installation, and selecting the correct pump and control to match the application</a:t>
            </a:r>
          </a:p>
          <a:p>
            <a:endParaRPr lang="en-US" dirty="0"/>
          </a:p>
        </p:txBody>
      </p:sp>
      <p:sp>
        <p:nvSpPr>
          <p:cNvPr id="4" name="Slide Number Placeholder 3"/>
          <p:cNvSpPr>
            <a:spLocks noGrp="1"/>
          </p:cNvSpPr>
          <p:nvPr>
            <p:ph type="sldNum" sz="quarter" idx="10"/>
          </p:nvPr>
        </p:nvSpPr>
        <p:spPr/>
        <p:txBody>
          <a:bodyPr/>
          <a:lstStyle/>
          <a:p>
            <a:fld id="{48B070BC-55CE-4EA5-B08A-35E3E2FB04DD}" type="slidenum">
              <a:rPr lang="en-US" smtClean="0"/>
              <a:t>50</a:t>
            </a:fld>
            <a:endParaRPr lang="en-US"/>
          </a:p>
        </p:txBody>
      </p:sp>
    </p:spTree>
    <p:extLst>
      <p:ext uri="{BB962C8B-B14F-4D97-AF65-F5344CB8AC3E}">
        <p14:creationId xmlns:p14="http://schemas.microsoft.com/office/powerpoint/2010/main" val="107697155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77875" y="1200150"/>
            <a:ext cx="5759450" cy="3240088"/>
          </a:xfrm>
        </p:spPr>
      </p:sp>
      <p:sp>
        <p:nvSpPr>
          <p:cNvPr id="3" name="Notes Placeholder 2"/>
          <p:cNvSpPr>
            <a:spLocks noGrp="1"/>
          </p:cNvSpPr>
          <p:nvPr>
            <p:ph type="body" idx="1"/>
          </p:nvPr>
        </p:nvSpPr>
        <p:spPr/>
        <p:txBody>
          <a:bodyPr/>
          <a:lstStyle/>
          <a:p>
            <a:r>
              <a:rPr lang="en-US" dirty="0"/>
              <a:t>Additional</a:t>
            </a:r>
            <a:r>
              <a:rPr lang="en-US" baseline="0" dirty="0"/>
              <a:t> costs that should be considered are operating environmental and decommissioning.</a:t>
            </a:r>
          </a:p>
          <a:p>
            <a:endParaRPr lang="en-US" dirty="0"/>
          </a:p>
          <a:p>
            <a:r>
              <a:rPr lang="en-US" dirty="0"/>
              <a:t>We should never los</a:t>
            </a:r>
            <a:r>
              <a:rPr lang="en-US" baseline="0" dirty="0"/>
              <a:t>e site of the cost of downtime.  In many instances, lost production can far exceed any of the other costs, when the pump is mission critical and the plant has to shut down when it fails unexpectedly.</a:t>
            </a:r>
          </a:p>
          <a:p>
            <a:endParaRPr lang="en-US" baseline="0" dirty="0"/>
          </a:p>
          <a:p>
            <a:r>
              <a:rPr lang="en-US" baseline="0" dirty="0"/>
              <a:t>Operating</a:t>
            </a:r>
          </a:p>
          <a:p>
            <a:r>
              <a:rPr lang="en-US" sz="1200" b="0" i="0" u="none" strike="noStrike" kern="1200" baseline="0" dirty="0">
                <a:solidFill>
                  <a:schemeClr val="tx1"/>
                </a:solidFill>
                <a:latin typeface="+mn-lt"/>
                <a:ea typeface="+mn-ea"/>
                <a:cs typeface="+mn-cs"/>
              </a:rPr>
              <a:t>Operating costs are labor costs related to the operation of a pumping system. These vary widely depending on the complexity and duty of the system. For example, a hazardous duty pump may require daily checks for hazardous emissions, operational reliability, and performance within accepted parameters. On the other hand, a fully automated non-hazardous system may require very limited supervision. Regular observation of the functioning of a pumping system can alert operators to potential losses in system performance. Performance indicators include changes in vibration, shock pulse signature, temperature, noise, power consumption, rate of flow, and pressure.</a:t>
            </a:r>
            <a:endParaRPr lang="en-US" baseline="0" dirty="0"/>
          </a:p>
          <a:p>
            <a:endParaRPr lang="en-US" baseline="0" dirty="0"/>
          </a:p>
          <a:p>
            <a:r>
              <a:rPr lang="en-US" sz="1200" b="0" i="0" u="none" strike="noStrike" kern="1200" baseline="0" dirty="0">
                <a:solidFill>
                  <a:schemeClr val="tx1"/>
                </a:solidFill>
                <a:latin typeface="+mn-lt"/>
                <a:ea typeface="+mn-ea"/>
                <a:cs typeface="+mn-cs"/>
              </a:rPr>
              <a:t>Environmental</a:t>
            </a:r>
          </a:p>
          <a:p>
            <a:r>
              <a:rPr lang="en-US" sz="1200" b="0" i="0" u="none" strike="noStrike" kern="1200" baseline="0" dirty="0">
                <a:solidFill>
                  <a:schemeClr val="tx1"/>
                </a:solidFill>
                <a:latin typeface="+mn-lt"/>
                <a:ea typeface="+mn-ea"/>
                <a:cs typeface="+mn-cs"/>
              </a:rPr>
              <a:t>The cost of contaminant disposal during the lifetime of the pumping system varies significantly depending on the nature of the pumped product. Certain choices can significantly reduce the amount of contamination, but usually at an increased investment cost.</a:t>
            </a:r>
          </a:p>
          <a:p>
            <a:r>
              <a:rPr lang="en-US" sz="1200" b="0" i="0" u="none" strike="noStrike" kern="1200" baseline="0" dirty="0">
                <a:solidFill>
                  <a:schemeClr val="tx1"/>
                </a:solidFill>
                <a:latin typeface="+mn-lt"/>
                <a:ea typeface="+mn-ea"/>
                <a:cs typeface="+mn-cs"/>
              </a:rPr>
              <a:t>Examples of environmental contamination can include cooling water and packing box leakage disposal, hazardous pumped product flare-off, used lubricant disposal, contaminated used parts, such as seals. Costs for environmental inspection should also be included.</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Decommissioning</a:t>
            </a:r>
          </a:p>
          <a:p>
            <a:r>
              <a:rPr lang="en-US" sz="1200" b="0" i="0" u="none" strike="noStrike" kern="1200" baseline="0" dirty="0">
                <a:solidFill>
                  <a:schemeClr val="tx1"/>
                </a:solidFill>
                <a:latin typeface="+mn-lt"/>
                <a:ea typeface="+mn-ea"/>
                <a:cs typeface="+mn-cs"/>
              </a:rPr>
              <a:t>In the vast majority of cases, the cost of disposing of a pumping system will vary little with different designs. This is certainly true for non-hazardous liquids and, in most cases, for hazardous liquids also. Toxic, radioactive, or other hazardous liquids will have legally imposed protection requirements, which will be largely the same for all system designs. A difference may occur when one system has the disposal arrangements as part of its operating arrangements (e.g., a hygienic pump designed for cleaning in place) while another does not (e.g., a hygienic pump designed for removal before cleaning). Similar arguments can be applied to the costs of restoring the local environment.</a:t>
            </a:r>
            <a:endParaRPr lang="en-US" dirty="0"/>
          </a:p>
        </p:txBody>
      </p:sp>
      <p:sp>
        <p:nvSpPr>
          <p:cNvPr id="4" name="Slide Number Placeholder 3"/>
          <p:cNvSpPr>
            <a:spLocks noGrp="1"/>
          </p:cNvSpPr>
          <p:nvPr>
            <p:ph type="sldNum" sz="quarter" idx="10"/>
          </p:nvPr>
        </p:nvSpPr>
        <p:spPr/>
        <p:txBody>
          <a:bodyPr/>
          <a:lstStyle/>
          <a:p>
            <a:fld id="{48B070BC-55CE-4EA5-B08A-35E3E2FB04DD}" type="slidenum">
              <a:rPr lang="en-US" smtClean="0"/>
              <a:t>51</a:t>
            </a:fld>
            <a:endParaRPr lang="en-US"/>
          </a:p>
        </p:txBody>
      </p:sp>
    </p:spTree>
    <p:extLst>
      <p:ext uri="{BB962C8B-B14F-4D97-AF65-F5344CB8AC3E}">
        <p14:creationId xmlns:p14="http://schemas.microsoft.com/office/powerpoint/2010/main" val="306898810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77875" y="1200150"/>
            <a:ext cx="5759450" cy="3240088"/>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dirty="0">
                <a:latin typeface="Calibri Light" panose="020F0302020204030204" pitchFamily="34" charset="0"/>
              </a:rPr>
              <a:t>Lets</a:t>
            </a:r>
            <a:r>
              <a:rPr lang="en-US" altLang="en-US" baseline="0" dirty="0">
                <a:latin typeface="Calibri Light" panose="020F0302020204030204" pitchFamily="34" charset="0"/>
              </a:rPr>
              <a:t> take a look pump system assessment </a:t>
            </a:r>
            <a:endParaRPr lang="en-US" altLang="en-US" dirty="0">
              <a:latin typeface="Calibri Light" panose="020F0302020204030204" pitchFamily="34" charset="0"/>
            </a:endParaRPr>
          </a:p>
          <a:p>
            <a:endParaRPr lang="en-US" dirty="0"/>
          </a:p>
        </p:txBody>
      </p:sp>
      <p:sp>
        <p:nvSpPr>
          <p:cNvPr id="4" name="Slide Number Placeholder 3"/>
          <p:cNvSpPr>
            <a:spLocks noGrp="1"/>
          </p:cNvSpPr>
          <p:nvPr>
            <p:ph type="sldNum" sz="quarter" idx="10"/>
          </p:nvPr>
        </p:nvSpPr>
        <p:spPr/>
        <p:txBody>
          <a:bodyPr/>
          <a:lstStyle/>
          <a:p>
            <a:fld id="{48B070BC-55CE-4EA5-B08A-35E3E2FB04DD}" type="slidenum">
              <a:rPr lang="en-US" smtClean="0"/>
              <a:t>52</a:t>
            </a:fld>
            <a:endParaRPr lang="en-US"/>
          </a:p>
        </p:txBody>
      </p:sp>
    </p:spTree>
    <p:extLst>
      <p:ext uri="{BB962C8B-B14F-4D97-AF65-F5344CB8AC3E}">
        <p14:creationId xmlns:p14="http://schemas.microsoft.com/office/powerpoint/2010/main" val="1546196332"/>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77875" y="1200150"/>
            <a:ext cx="5759450" cy="3240088"/>
          </a:xfrm>
        </p:spPr>
      </p:sp>
      <p:sp>
        <p:nvSpPr>
          <p:cNvPr id="3" name="Notes Placeholder 2"/>
          <p:cNvSpPr>
            <a:spLocks noGrp="1"/>
          </p:cNvSpPr>
          <p:nvPr>
            <p:ph type="body" idx="1"/>
          </p:nvPr>
        </p:nvSpPr>
        <p:spPr/>
        <p:txBody>
          <a:bodyPr/>
          <a:lstStyle/>
          <a:p>
            <a:r>
              <a:rPr lang="en-US" dirty="0"/>
              <a:t>There are three different levels of assessment with increasing complexity that is defined by ISO/ASME</a:t>
            </a:r>
            <a:r>
              <a:rPr lang="en-US" baseline="0" dirty="0"/>
              <a:t> 14414</a:t>
            </a:r>
            <a:r>
              <a:rPr lang="en-US" dirty="0"/>
              <a:t>.</a:t>
            </a:r>
            <a:r>
              <a:rPr lang="en-US" baseline="0" dirty="0"/>
              <a:t>  ISO/ASME is an international standard on conducting energy assessments in pumping systems.  PSAP program follows these, but places a focus on the total LCC in addition to energy.</a:t>
            </a:r>
          </a:p>
          <a:p>
            <a:endParaRPr lang="en-US" baseline="0" dirty="0"/>
          </a:p>
          <a:p>
            <a:r>
              <a:rPr lang="en-US" baseline="0" dirty="0"/>
              <a:t>Level 1 assessments are qualitative and determine potential savings – Paper audit</a:t>
            </a:r>
          </a:p>
          <a:p>
            <a:endParaRPr lang="en-US" baseline="0" dirty="0"/>
          </a:p>
          <a:p>
            <a:r>
              <a:rPr lang="en-US" baseline="0" dirty="0"/>
              <a:t>Level 2 assessments are quantitative (measurement data) for a steady operating system</a:t>
            </a:r>
          </a:p>
          <a:p>
            <a:endParaRPr lang="en-US" baseline="0" dirty="0"/>
          </a:p>
          <a:p>
            <a:r>
              <a:rPr lang="en-US" baseline="0" dirty="0"/>
              <a:t>Level 3 assessments are quantitative for systems that vary demand </a:t>
            </a:r>
            <a:endParaRPr lang="en-US" dirty="0"/>
          </a:p>
          <a:p>
            <a:endParaRPr lang="en-US" dirty="0"/>
          </a:p>
        </p:txBody>
      </p:sp>
      <p:sp>
        <p:nvSpPr>
          <p:cNvPr id="4" name="Slide Number Placeholder 3"/>
          <p:cNvSpPr>
            <a:spLocks noGrp="1"/>
          </p:cNvSpPr>
          <p:nvPr>
            <p:ph type="sldNum" sz="quarter" idx="10"/>
          </p:nvPr>
        </p:nvSpPr>
        <p:spPr/>
        <p:txBody>
          <a:bodyPr/>
          <a:lstStyle/>
          <a:p>
            <a:fld id="{48B070BC-55CE-4EA5-B08A-35E3E2FB04DD}" type="slidenum">
              <a:rPr lang="en-US" smtClean="0"/>
              <a:t>53</a:t>
            </a:fld>
            <a:endParaRPr lang="en-US"/>
          </a:p>
        </p:txBody>
      </p:sp>
    </p:spTree>
    <p:extLst>
      <p:ext uri="{BB962C8B-B14F-4D97-AF65-F5344CB8AC3E}">
        <p14:creationId xmlns:p14="http://schemas.microsoft.com/office/powerpoint/2010/main" val="3718272636"/>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77875" y="1200150"/>
            <a:ext cx="5759450" cy="3240088"/>
          </a:xfrm>
        </p:spPr>
      </p:sp>
      <p:sp>
        <p:nvSpPr>
          <p:cNvPr id="3" name="Notes Placeholder 2"/>
          <p:cNvSpPr>
            <a:spLocks noGrp="1"/>
          </p:cNvSpPr>
          <p:nvPr>
            <p:ph type="body" idx="1"/>
          </p:nvPr>
        </p:nvSpPr>
        <p:spPr/>
        <p:txBody>
          <a:bodyPr/>
          <a:lstStyle/>
          <a:p>
            <a:pPr eaLnBrk="1" hangingPunct="1"/>
            <a:r>
              <a:rPr lang="en-US" altLang="en-US" dirty="0">
                <a:latin typeface="Calibri Light" panose="020F0302020204030204" pitchFamily="34" charset="0"/>
              </a:rPr>
              <a:t>When implementing an assessment, it is good to follow an action plan</a:t>
            </a:r>
            <a:r>
              <a:rPr lang="en-US" altLang="en-US" baseline="0" dirty="0">
                <a:latin typeface="Calibri Light" panose="020F0302020204030204" pitchFamily="34" charset="0"/>
              </a:rPr>
              <a:t> as outlined here.</a:t>
            </a:r>
          </a:p>
          <a:p>
            <a:pPr eaLnBrk="1" hangingPunct="1"/>
            <a:endParaRPr lang="en-US" altLang="en-US" baseline="0" dirty="0">
              <a:latin typeface="Calibri Light" panose="020F0302020204030204" pitchFamily="34" charset="0"/>
            </a:endParaRPr>
          </a:p>
          <a:p>
            <a:pPr marL="241653" indent="-241653">
              <a:buFont typeface="+mj-lt"/>
              <a:buAutoNum type="arabicPeriod"/>
            </a:pPr>
            <a:r>
              <a:rPr lang="en-US" altLang="en-US" baseline="0" dirty="0">
                <a:latin typeface="Calibri Light" panose="020F0302020204030204" pitchFamily="34" charset="0"/>
              </a:rPr>
              <a:t>Screen &amp; prioritize pumps and get management support</a:t>
            </a:r>
          </a:p>
          <a:p>
            <a:pPr marL="241653" indent="-241653">
              <a:buFont typeface="+mj-lt"/>
              <a:buAutoNum type="arabicPeriod"/>
            </a:pPr>
            <a:r>
              <a:rPr lang="en-US" altLang="en-US" baseline="0" dirty="0">
                <a:latin typeface="Calibri Light" panose="020F0302020204030204" pitchFamily="34" charset="0"/>
              </a:rPr>
              <a:t>Develop PSA team working with appropriate specialist to gather required data</a:t>
            </a:r>
          </a:p>
          <a:p>
            <a:pPr marL="241653" indent="-241653">
              <a:buFont typeface="+mj-lt"/>
              <a:buAutoNum type="arabicPeriod"/>
            </a:pPr>
            <a:r>
              <a:rPr lang="en-US" altLang="en-US" baseline="0" dirty="0">
                <a:latin typeface="Calibri Light" panose="020F0302020204030204" pitchFamily="34" charset="0"/>
              </a:rPr>
              <a:t>Identify opportunities</a:t>
            </a:r>
          </a:p>
          <a:p>
            <a:pPr marL="241653" indent="-241653">
              <a:buFont typeface="+mj-lt"/>
              <a:buAutoNum type="arabicPeriod"/>
            </a:pPr>
            <a:r>
              <a:rPr lang="en-US" altLang="en-US" baseline="0" dirty="0">
                <a:latin typeface="Calibri Light" panose="020F0302020204030204" pitchFamily="34" charset="0"/>
              </a:rPr>
              <a:t>Document report to management</a:t>
            </a:r>
          </a:p>
          <a:p>
            <a:pPr marL="241653" indent="-241653">
              <a:buFont typeface="+mj-lt"/>
              <a:buAutoNum type="arabicPeriod"/>
            </a:pPr>
            <a:r>
              <a:rPr lang="en-US" altLang="en-US" baseline="0" dirty="0">
                <a:latin typeface="Calibri Light" panose="020F0302020204030204" pitchFamily="34" charset="0"/>
              </a:rPr>
              <a:t>Perform post implementation verification</a:t>
            </a:r>
          </a:p>
          <a:p>
            <a:pPr marL="241653" indent="-241653">
              <a:buFont typeface="+mj-lt"/>
              <a:buAutoNum type="arabicPeriod"/>
            </a:pPr>
            <a:r>
              <a:rPr lang="en-US" altLang="en-US" baseline="0" dirty="0">
                <a:latin typeface="Calibri Light" panose="020F0302020204030204" pitchFamily="34" charset="0"/>
              </a:rPr>
              <a:t>Repeat on other systems</a:t>
            </a:r>
          </a:p>
          <a:p>
            <a:pPr marL="241653" indent="-241653">
              <a:buFont typeface="+mj-lt"/>
              <a:buAutoNum type="arabicPeriod"/>
            </a:pPr>
            <a:endParaRPr lang="en-US" altLang="en-US" baseline="0" dirty="0">
              <a:latin typeface="Calibri Light" panose="020F0302020204030204" pitchFamily="34" charset="0"/>
            </a:endParaRPr>
          </a:p>
          <a:p>
            <a:r>
              <a:rPr lang="en-US" altLang="en-US" baseline="0" dirty="0">
                <a:latin typeface="Calibri Light" panose="020F0302020204030204" pitchFamily="34" charset="0"/>
              </a:rPr>
              <a:t>Now lets look at these in more detail</a:t>
            </a:r>
          </a:p>
          <a:p>
            <a:endParaRPr lang="en-US" dirty="0"/>
          </a:p>
        </p:txBody>
      </p:sp>
      <p:sp>
        <p:nvSpPr>
          <p:cNvPr id="4" name="Slide Number Placeholder 3"/>
          <p:cNvSpPr>
            <a:spLocks noGrp="1"/>
          </p:cNvSpPr>
          <p:nvPr>
            <p:ph type="sldNum" sz="quarter" idx="10"/>
          </p:nvPr>
        </p:nvSpPr>
        <p:spPr/>
        <p:txBody>
          <a:bodyPr/>
          <a:lstStyle/>
          <a:p>
            <a:fld id="{48B070BC-55CE-4EA5-B08A-35E3E2FB04DD}" type="slidenum">
              <a:rPr lang="en-US" smtClean="0"/>
              <a:t>54</a:t>
            </a:fld>
            <a:endParaRPr lang="en-US"/>
          </a:p>
        </p:txBody>
      </p:sp>
    </p:spTree>
    <p:extLst>
      <p:ext uri="{BB962C8B-B14F-4D97-AF65-F5344CB8AC3E}">
        <p14:creationId xmlns:p14="http://schemas.microsoft.com/office/powerpoint/2010/main" val="3834555287"/>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77875" y="1200150"/>
            <a:ext cx="5759450" cy="3240088"/>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dirty="0">
                <a:latin typeface="Calibri Light" panose="020F0302020204030204" pitchFamily="34" charset="0"/>
              </a:rPr>
              <a:t>Sometimes we even need to prioritize what we screen. We may need to f</a:t>
            </a:r>
            <a:r>
              <a:rPr lang="en-US" altLang="en-US" baseline="0" dirty="0">
                <a:latin typeface="Calibri Light" panose="020F0302020204030204" pitchFamily="34" charset="0"/>
              </a:rPr>
              <a:t>irst identify plant systems of interest (i.e. above a certain hp), then gather information listed here.</a:t>
            </a:r>
            <a:endParaRPr lang="en-US" altLang="en-US" dirty="0">
              <a:latin typeface="Calibri Light" panose="020F0302020204030204" pitchFamily="34" charset="0"/>
            </a:endParaRPr>
          </a:p>
          <a:p>
            <a:pPr eaLnBrk="1" hangingPunct="1"/>
            <a:endParaRPr lang="en-US" altLang="en-US" dirty="0">
              <a:latin typeface="Calibri Light" panose="020F03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dirty="0">
                <a:latin typeface="Calibri Light" panose="020F0302020204030204" pitchFamily="34" charset="0"/>
              </a:rPr>
              <a:t>Some typical pre screening data that will help</a:t>
            </a:r>
            <a:r>
              <a:rPr lang="en-US" altLang="en-US" baseline="0" dirty="0">
                <a:latin typeface="Calibri Light" panose="020F0302020204030204" pitchFamily="34" charset="0"/>
              </a:rPr>
              <a:t> you prioritize opportunities is listed here.</a:t>
            </a:r>
          </a:p>
          <a:p>
            <a:pPr eaLnBrk="1" hangingPunct="1"/>
            <a:endParaRPr lang="en-US" altLang="en-US" dirty="0">
              <a:latin typeface="Calibri Light" panose="020F0302020204030204" pitchFamily="34" charset="0"/>
            </a:endParaRPr>
          </a:p>
          <a:p>
            <a:pPr eaLnBrk="1" hangingPunct="1"/>
            <a:r>
              <a:rPr lang="en-US" altLang="en-US" dirty="0">
                <a:latin typeface="Calibri Light" panose="020F0302020204030204" pitchFamily="34" charset="0"/>
              </a:rPr>
              <a:t>Are there any other pieces of data that would help you justify further assessment?</a:t>
            </a:r>
          </a:p>
          <a:p>
            <a:pPr eaLnBrk="1" hangingPunct="1"/>
            <a:endParaRPr lang="en-US" altLang="en-US" dirty="0">
              <a:latin typeface="Calibri Light" panose="020F0302020204030204" pitchFamily="34" charset="0"/>
            </a:endParaRPr>
          </a:p>
          <a:p>
            <a:pPr marL="628650" lvl="1" indent="-171450" eaLnBrk="1" hangingPunct="1">
              <a:buFont typeface="Arial" panose="020B0604020202020204" pitchFamily="34" charset="0"/>
              <a:buChar char="•"/>
            </a:pPr>
            <a:r>
              <a:rPr lang="en-US" altLang="en-US" dirty="0">
                <a:latin typeface="Calibri Light" panose="020F0302020204030204" pitchFamily="34" charset="0"/>
              </a:rPr>
              <a:t>Systems that have unplanned failures</a:t>
            </a:r>
            <a:r>
              <a:rPr lang="en-US" altLang="en-US" baseline="0" dirty="0">
                <a:latin typeface="Calibri Light" panose="020F0302020204030204" pitchFamily="34" charset="0"/>
              </a:rPr>
              <a:t> that cause lost production?</a:t>
            </a:r>
          </a:p>
          <a:p>
            <a:pPr marL="628650" lvl="1" indent="-171450" eaLnBrk="1" hangingPunct="1">
              <a:buFont typeface="Arial" panose="020B0604020202020204" pitchFamily="34" charset="0"/>
              <a:buChar char="•"/>
            </a:pPr>
            <a:r>
              <a:rPr lang="en-US" altLang="en-US" baseline="0" dirty="0">
                <a:latin typeface="Calibri Light" panose="020F0302020204030204" pitchFamily="34" charset="0"/>
              </a:rPr>
              <a:t>Systems that have caused safety concerns?</a:t>
            </a:r>
          </a:p>
          <a:p>
            <a:pPr marL="628650" lvl="1" indent="-171450" eaLnBrk="1" hangingPunct="1">
              <a:buFont typeface="Arial" panose="020B0604020202020204" pitchFamily="34" charset="0"/>
              <a:buChar char="•"/>
            </a:pPr>
            <a:r>
              <a:rPr lang="en-US" altLang="en-US" baseline="0" dirty="0">
                <a:latin typeface="Calibri Light" panose="020F0302020204030204" pitchFamily="34" charset="0"/>
              </a:rPr>
              <a:t>Systems that have had environmental impacts?</a:t>
            </a:r>
          </a:p>
          <a:p>
            <a:pPr marL="0" indent="0" eaLnBrk="1" hangingPunct="1">
              <a:buFont typeface="Arial" panose="020B0604020202020204" pitchFamily="34" charset="0"/>
              <a:buNone/>
            </a:pPr>
            <a:endParaRPr lang="en-US" altLang="en-US" dirty="0">
              <a:latin typeface="Calibri Light" panose="020F0302020204030204" pitchFamily="34" charset="0"/>
            </a:endParaRPr>
          </a:p>
          <a:p>
            <a:pPr eaLnBrk="1" hangingPunct="1"/>
            <a:endParaRPr lang="en-US" altLang="en-US" baseline="0" dirty="0">
              <a:latin typeface="Calibri Light" panose="020F0302020204030204" pitchFamily="34" charset="0"/>
            </a:endParaRPr>
          </a:p>
          <a:p>
            <a:endParaRPr lang="en-US" dirty="0"/>
          </a:p>
        </p:txBody>
      </p:sp>
      <p:sp>
        <p:nvSpPr>
          <p:cNvPr id="4" name="Slide Number Placeholder 3"/>
          <p:cNvSpPr>
            <a:spLocks noGrp="1"/>
          </p:cNvSpPr>
          <p:nvPr>
            <p:ph type="sldNum" sz="quarter" idx="10"/>
          </p:nvPr>
        </p:nvSpPr>
        <p:spPr/>
        <p:txBody>
          <a:bodyPr/>
          <a:lstStyle/>
          <a:p>
            <a:fld id="{48B070BC-55CE-4EA5-B08A-35E3E2FB04DD}" type="slidenum">
              <a:rPr lang="en-US" smtClean="0"/>
              <a:t>55</a:t>
            </a:fld>
            <a:endParaRPr lang="en-US"/>
          </a:p>
        </p:txBody>
      </p:sp>
    </p:spTree>
    <p:extLst>
      <p:ext uri="{BB962C8B-B14F-4D97-AF65-F5344CB8AC3E}">
        <p14:creationId xmlns:p14="http://schemas.microsoft.com/office/powerpoint/2010/main" val="2461131160"/>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a:spcBef>
                <a:spcPct val="30000"/>
              </a:spcBef>
              <a:defRPr sz="1100">
                <a:solidFill>
                  <a:schemeClr val="tx1"/>
                </a:solidFill>
                <a:latin typeface="Arial" charset="0"/>
              </a:defRPr>
            </a:lvl1pPr>
            <a:lvl2pPr marL="760413" indent="-292100" defTabSz="933450">
              <a:spcBef>
                <a:spcPct val="30000"/>
              </a:spcBef>
              <a:defRPr sz="1100">
                <a:solidFill>
                  <a:schemeClr val="tx1"/>
                </a:solidFill>
                <a:latin typeface="Arial" charset="0"/>
              </a:defRPr>
            </a:lvl2pPr>
            <a:lvl3pPr marL="1169988" indent="-233363" defTabSz="933450">
              <a:spcBef>
                <a:spcPct val="30000"/>
              </a:spcBef>
              <a:defRPr sz="1100">
                <a:solidFill>
                  <a:schemeClr val="tx1"/>
                </a:solidFill>
                <a:latin typeface="Arial" charset="0"/>
              </a:defRPr>
            </a:lvl3pPr>
            <a:lvl4pPr marL="1638300" indent="-233363" defTabSz="933450">
              <a:spcBef>
                <a:spcPct val="30000"/>
              </a:spcBef>
              <a:defRPr sz="1100">
                <a:solidFill>
                  <a:schemeClr val="tx1"/>
                </a:solidFill>
                <a:latin typeface="Arial" charset="0"/>
              </a:defRPr>
            </a:lvl4pPr>
            <a:lvl5pPr marL="2106613" indent="-233363" defTabSz="933450">
              <a:spcBef>
                <a:spcPct val="30000"/>
              </a:spcBef>
              <a:defRPr sz="1100">
                <a:solidFill>
                  <a:schemeClr val="tx1"/>
                </a:solidFill>
                <a:latin typeface="Arial" charset="0"/>
              </a:defRPr>
            </a:lvl5pPr>
            <a:lvl6pPr marL="2563813" indent="-233363" defTabSz="933450" eaLnBrk="0" fontAlgn="base" hangingPunct="0">
              <a:spcBef>
                <a:spcPct val="30000"/>
              </a:spcBef>
              <a:spcAft>
                <a:spcPct val="0"/>
              </a:spcAft>
              <a:defRPr sz="1100">
                <a:solidFill>
                  <a:schemeClr val="tx1"/>
                </a:solidFill>
                <a:latin typeface="Arial" charset="0"/>
              </a:defRPr>
            </a:lvl6pPr>
            <a:lvl7pPr marL="3021013" indent="-233363" defTabSz="933450" eaLnBrk="0" fontAlgn="base" hangingPunct="0">
              <a:spcBef>
                <a:spcPct val="30000"/>
              </a:spcBef>
              <a:spcAft>
                <a:spcPct val="0"/>
              </a:spcAft>
              <a:defRPr sz="1100">
                <a:solidFill>
                  <a:schemeClr val="tx1"/>
                </a:solidFill>
                <a:latin typeface="Arial" charset="0"/>
              </a:defRPr>
            </a:lvl7pPr>
            <a:lvl8pPr marL="3478213" indent="-233363" defTabSz="933450" eaLnBrk="0" fontAlgn="base" hangingPunct="0">
              <a:spcBef>
                <a:spcPct val="30000"/>
              </a:spcBef>
              <a:spcAft>
                <a:spcPct val="0"/>
              </a:spcAft>
              <a:defRPr sz="1100">
                <a:solidFill>
                  <a:schemeClr val="tx1"/>
                </a:solidFill>
                <a:latin typeface="Arial" charset="0"/>
              </a:defRPr>
            </a:lvl8pPr>
            <a:lvl9pPr marL="3935413" indent="-233363" defTabSz="933450" eaLnBrk="0" fontAlgn="base" hangingPunct="0">
              <a:spcBef>
                <a:spcPct val="30000"/>
              </a:spcBef>
              <a:spcAft>
                <a:spcPct val="0"/>
              </a:spcAft>
              <a:defRPr sz="1100">
                <a:solidFill>
                  <a:schemeClr val="tx1"/>
                </a:solidFill>
                <a:latin typeface="Arial" charset="0"/>
              </a:defRPr>
            </a:lvl9pPr>
          </a:lstStyle>
          <a:p>
            <a:pPr>
              <a:spcBef>
                <a:spcPct val="0"/>
              </a:spcBef>
            </a:pPr>
            <a:fld id="{631CF48C-C818-4A51-8D74-0276D2FAB528}" type="slidenum">
              <a:rPr lang="en-US" altLang="en-US" sz="1200" smtClean="0"/>
              <a:pPr>
                <a:spcBef>
                  <a:spcPct val="0"/>
                </a:spcBef>
              </a:pPr>
              <a:t>56</a:t>
            </a:fld>
            <a:endParaRPr lang="en-US" altLang="en-US" sz="1200" dirty="0"/>
          </a:p>
        </p:txBody>
      </p:sp>
      <p:sp>
        <p:nvSpPr>
          <p:cNvPr id="240643" name="Rectangle 2"/>
          <p:cNvSpPr>
            <a:spLocks noGrp="1" noRot="1" noChangeAspect="1" noChangeArrowheads="1" noTextEdit="1"/>
          </p:cNvSpPr>
          <p:nvPr>
            <p:ph type="sldImg"/>
          </p:nvPr>
        </p:nvSpPr>
        <p:spPr>
          <a:xfrm>
            <a:off x="427038" y="706438"/>
            <a:ext cx="6280150" cy="3533775"/>
          </a:xfrm>
          <a:ln/>
        </p:spPr>
      </p:sp>
      <p:sp>
        <p:nvSpPr>
          <p:cNvPr id="240644" name="Rectangle 3"/>
          <p:cNvSpPr>
            <a:spLocks noGrp="1" noChangeArrowheads="1"/>
          </p:cNvSpPr>
          <p:nvPr>
            <p:ph type="body" idx="1"/>
          </p:nvPr>
        </p:nvSpPr>
        <p:spPr>
          <a:xfrm>
            <a:off x="712788" y="4475163"/>
            <a:ext cx="5707062" cy="423703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t>Evaluating the screening data should help us prioritize pumps to look at in more detail.</a:t>
            </a:r>
          </a:p>
          <a:p>
            <a:pPr eaLnBrk="1" hangingPunct="1"/>
            <a:endParaRPr lang="en-US" altLang="en-US" dirty="0"/>
          </a:p>
          <a:p>
            <a:pPr eaLnBrk="1" hangingPunct="1"/>
            <a:r>
              <a:rPr lang="en-US" altLang="en-US" dirty="0"/>
              <a:t>We will give higher priority to system</a:t>
            </a:r>
            <a:r>
              <a:rPr lang="en-US" altLang="en-US" baseline="0" dirty="0"/>
              <a:t> that have these symptoms.</a:t>
            </a:r>
            <a:endParaRPr lang="en-US" altLang="en-US" dirty="0"/>
          </a:p>
        </p:txBody>
      </p:sp>
    </p:spTree>
    <p:extLst>
      <p:ext uri="{BB962C8B-B14F-4D97-AF65-F5344CB8AC3E}">
        <p14:creationId xmlns:p14="http://schemas.microsoft.com/office/powerpoint/2010/main" val="456191048"/>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a:spcBef>
                <a:spcPct val="30000"/>
              </a:spcBef>
              <a:defRPr sz="1100">
                <a:solidFill>
                  <a:schemeClr val="tx1"/>
                </a:solidFill>
                <a:latin typeface="Arial" charset="0"/>
              </a:defRPr>
            </a:lvl1pPr>
            <a:lvl2pPr marL="760413" indent="-292100" defTabSz="933450">
              <a:spcBef>
                <a:spcPct val="30000"/>
              </a:spcBef>
              <a:defRPr sz="1100">
                <a:solidFill>
                  <a:schemeClr val="tx1"/>
                </a:solidFill>
                <a:latin typeface="Arial" charset="0"/>
              </a:defRPr>
            </a:lvl2pPr>
            <a:lvl3pPr marL="1169988" indent="-233363" defTabSz="933450">
              <a:spcBef>
                <a:spcPct val="30000"/>
              </a:spcBef>
              <a:defRPr sz="1100">
                <a:solidFill>
                  <a:schemeClr val="tx1"/>
                </a:solidFill>
                <a:latin typeface="Arial" charset="0"/>
              </a:defRPr>
            </a:lvl3pPr>
            <a:lvl4pPr marL="1638300" indent="-233363" defTabSz="933450">
              <a:spcBef>
                <a:spcPct val="30000"/>
              </a:spcBef>
              <a:defRPr sz="1100">
                <a:solidFill>
                  <a:schemeClr val="tx1"/>
                </a:solidFill>
                <a:latin typeface="Arial" charset="0"/>
              </a:defRPr>
            </a:lvl4pPr>
            <a:lvl5pPr marL="2106613" indent="-233363" defTabSz="933450">
              <a:spcBef>
                <a:spcPct val="30000"/>
              </a:spcBef>
              <a:defRPr sz="1100">
                <a:solidFill>
                  <a:schemeClr val="tx1"/>
                </a:solidFill>
                <a:latin typeface="Arial" charset="0"/>
              </a:defRPr>
            </a:lvl5pPr>
            <a:lvl6pPr marL="2563813" indent="-233363" defTabSz="933450" eaLnBrk="0" fontAlgn="base" hangingPunct="0">
              <a:spcBef>
                <a:spcPct val="30000"/>
              </a:spcBef>
              <a:spcAft>
                <a:spcPct val="0"/>
              </a:spcAft>
              <a:defRPr sz="1100">
                <a:solidFill>
                  <a:schemeClr val="tx1"/>
                </a:solidFill>
                <a:latin typeface="Arial" charset="0"/>
              </a:defRPr>
            </a:lvl6pPr>
            <a:lvl7pPr marL="3021013" indent="-233363" defTabSz="933450" eaLnBrk="0" fontAlgn="base" hangingPunct="0">
              <a:spcBef>
                <a:spcPct val="30000"/>
              </a:spcBef>
              <a:spcAft>
                <a:spcPct val="0"/>
              </a:spcAft>
              <a:defRPr sz="1100">
                <a:solidFill>
                  <a:schemeClr val="tx1"/>
                </a:solidFill>
                <a:latin typeface="Arial" charset="0"/>
              </a:defRPr>
            </a:lvl7pPr>
            <a:lvl8pPr marL="3478213" indent="-233363" defTabSz="933450" eaLnBrk="0" fontAlgn="base" hangingPunct="0">
              <a:spcBef>
                <a:spcPct val="30000"/>
              </a:spcBef>
              <a:spcAft>
                <a:spcPct val="0"/>
              </a:spcAft>
              <a:defRPr sz="1100">
                <a:solidFill>
                  <a:schemeClr val="tx1"/>
                </a:solidFill>
                <a:latin typeface="Arial" charset="0"/>
              </a:defRPr>
            </a:lvl8pPr>
            <a:lvl9pPr marL="3935413" indent="-233363" defTabSz="933450" eaLnBrk="0" fontAlgn="base" hangingPunct="0">
              <a:spcBef>
                <a:spcPct val="30000"/>
              </a:spcBef>
              <a:spcAft>
                <a:spcPct val="0"/>
              </a:spcAft>
              <a:defRPr sz="1100">
                <a:solidFill>
                  <a:schemeClr val="tx1"/>
                </a:solidFill>
                <a:latin typeface="Arial" charset="0"/>
              </a:defRPr>
            </a:lvl9pPr>
          </a:lstStyle>
          <a:p>
            <a:pPr>
              <a:spcBef>
                <a:spcPct val="0"/>
              </a:spcBef>
            </a:pPr>
            <a:fld id="{F881E814-7DA8-4254-A50C-7F3A2A6A598D}" type="slidenum">
              <a:rPr lang="en-US" altLang="en-US" sz="1200" smtClean="0"/>
              <a:pPr>
                <a:spcBef>
                  <a:spcPct val="0"/>
                </a:spcBef>
              </a:pPr>
              <a:t>57</a:t>
            </a:fld>
            <a:endParaRPr lang="en-US" altLang="en-US" sz="1200" dirty="0"/>
          </a:p>
        </p:txBody>
      </p:sp>
      <p:sp>
        <p:nvSpPr>
          <p:cNvPr id="236547" name="Rectangle 2"/>
          <p:cNvSpPr>
            <a:spLocks noGrp="1" noRot="1" noChangeAspect="1" noChangeArrowheads="1" noTextEdit="1"/>
          </p:cNvSpPr>
          <p:nvPr>
            <p:ph type="sldImg"/>
          </p:nvPr>
        </p:nvSpPr>
        <p:spPr>
          <a:xfrm>
            <a:off x="685800" y="1143000"/>
            <a:ext cx="5486400" cy="3086100"/>
          </a:xfrm>
          <a:ln/>
        </p:spPr>
      </p:sp>
      <p:sp>
        <p:nvSpPr>
          <p:cNvPr id="2365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t>This worksheet is from PSM’s Basic Assessment Guide.  Other tools are also available, but the process is similar.  This worksheet has a macro that sorts the systems from high-low in terms of opportunity.</a:t>
            </a:r>
          </a:p>
          <a:p>
            <a:pPr eaLnBrk="1" hangingPunct="1"/>
            <a:endParaRPr lang="en-US" altLang="en-US" dirty="0"/>
          </a:p>
          <a:p>
            <a:pPr eaLnBrk="1" hangingPunct="1"/>
            <a:r>
              <a:rPr lang="en-US" altLang="en-US" dirty="0"/>
              <a:t>Gathered info from pre-screen including motor HP, estimate of annual operating hours and an estimated motor load to calculate the annual electric cost. Which in turn provides you with an E&amp;M </a:t>
            </a:r>
            <a:r>
              <a:rPr lang="en-US" altLang="en-US" dirty="0" err="1"/>
              <a:t>costProvides</a:t>
            </a:r>
            <a:r>
              <a:rPr lang="en-US" altLang="en-US" dirty="0"/>
              <a:t> E&amp;M cost</a:t>
            </a:r>
          </a:p>
        </p:txBody>
      </p:sp>
    </p:spTree>
    <p:extLst>
      <p:ext uri="{BB962C8B-B14F-4D97-AF65-F5344CB8AC3E}">
        <p14:creationId xmlns:p14="http://schemas.microsoft.com/office/powerpoint/2010/main" val="1829309828"/>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77875" y="1200150"/>
            <a:ext cx="5759450" cy="3240088"/>
          </a:xfrm>
        </p:spPr>
      </p:sp>
      <p:sp>
        <p:nvSpPr>
          <p:cNvPr id="3" name="Notes Placeholder 2"/>
          <p:cNvSpPr>
            <a:spLocks noGrp="1"/>
          </p:cNvSpPr>
          <p:nvPr>
            <p:ph type="body" idx="1"/>
          </p:nvPr>
        </p:nvSpPr>
        <p:spPr/>
        <p:txBody>
          <a:bodyPr/>
          <a:lstStyle/>
          <a:p>
            <a:r>
              <a:rPr lang="en-US" altLang="en-US" dirty="0">
                <a:latin typeface="Calibri Light" panose="020F0302020204030204" pitchFamily="34" charset="0"/>
              </a:rPr>
              <a:t>In some cases, the screening process results in the solution for a pump without the audit (the pump just needs to be turned off, etc.).  </a:t>
            </a:r>
          </a:p>
          <a:p>
            <a:endParaRPr lang="en-US" altLang="en-US" dirty="0">
              <a:latin typeface="Calibri Light" panose="020F0302020204030204" pitchFamily="34" charset="0"/>
            </a:endParaRPr>
          </a:p>
          <a:p>
            <a:r>
              <a:rPr lang="en-US" altLang="en-US" dirty="0">
                <a:latin typeface="Calibri Light" panose="020F0302020204030204" pitchFamily="34" charset="0"/>
              </a:rPr>
              <a:t>Some fixes are “no brainers” – the solution is obvious and not expensive to implement.</a:t>
            </a:r>
          </a:p>
          <a:p>
            <a:endParaRPr lang="en-US" altLang="en-US" dirty="0">
              <a:latin typeface="Calibri Light" panose="020F0302020204030204" pitchFamily="34" charset="0"/>
            </a:endParaRPr>
          </a:p>
          <a:p>
            <a:r>
              <a:rPr lang="en-US" altLang="en-US" dirty="0">
                <a:latin typeface="Calibri Light" panose="020F0302020204030204" pitchFamily="34" charset="0"/>
              </a:rPr>
              <a:t>For pumps that need additional analysis,</a:t>
            </a:r>
            <a:r>
              <a:rPr lang="en-US" altLang="en-US" baseline="0" dirty="0">
                <a:latin typeface="Calibri Light" panose="020F0302020204030204" pitchFamily="34" charset="0"/>
              </a:rPr>
              <a:t> determine the level of assessment required (</a:t>
            </a:r>
            <a:r>
              <a:rPr lang="en-US" altLang="en-US" dirty="0">
                <a:latin typeface="Calibri Light" panose="020F0302020204030204" pitchFamily="34" charset="0"/>
              </a:rPr>
              <a:t>may need to install instruments</a:t>
            </a:r>
            <a:r>
              <a:rPr lang="en-US" altLang="en-US" baseline="0" dirty="0">
                <a:latin typeface="Calibri Light" panose="020F0302020204030204" pitchFamily="34" charset="0"/>
              </a:rPr>
              <a:t> and </a:t>
            </a:r>
            <a:r>
              <a:rPr lang="en-US" altLang="en-US" dirty="0">
                <a:latin typeface="Calibri Light" panose="020F0302020204030204" pitchFamily="34" charset="0"/>
              </a:rPr>
              <a:t>data loggers, etc.)</a:t>
            </a:r>
          </a:p>
          <a:p>
            <a:endParaRPr lang="en-US" dirty="0"/>
          </a:p>
        </p:txBody>
      </p:sp>
      <p:sp>
        <p:nvSpPr>
          <p:cNvPr id="4" name="Slide Number Placeholder 3"/>
          <p:cNvSpPr>
            <a:spLocks noGrp="1"/>
          </p:cNvSpPr>
          <p:nvPr>
            <p:ph type="sldNum" sz="quarter" idx="10"/>
          </p:nvPr>
        </p:nvSpPr>
        <p:spPr/>
        <p:txBody>
          <a:bodyPr/>
          <a:lstStyle/>
          <a:p>
            <a:fld id="{48B070BC-55CE-4EA5-B08A-35E3E2FB04DD}" type="slidenum">
              <a:rPr lang="en-US" smtClean="0"/>
              <a:t>58</a:t>
            </a:fld>
            <a:endParaRPr lang="en-US"/>
          </a:p>
        </p:txBody>
      </p:sp>
    </p:spTree>
    <p:extLst>
      <p:ext uri="{BB962C8B-B14F-4D97-AF65-F5344CB8AC3E}">
        <p14:creationId xmlns:p14="http://schemas.microsoft.com/office/powerpoint/2010/main" val="650917292"/>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will now discuss some tools available to assist you with your </a:t>
            </a:r>
            <a:r>
              <a:rPr lang="en-US" dirty="0" err="1"/>
              <a:t>pum</a:t>
            </a:r>
            <a:r>
              <a:rPr lang="en-US" dirty="0"/>
              <a:t> system optimization and assessment</a:t>
            </a:r>
          </a:p>
        </p:txBody>
      </p:sp>
      <p:sp>
        <p:nvSpPr>
          <p:cNvPr id="4" name="Slide Number Placeholder 3"/>
          <p:cNvSpPr>
            <a:spLocks noGrp="1"/>
          </p:cNvSpPr>
          <p:nvPr>
            <p:ph type="sldNum" sz="quarter" idx="5"/>
          </p:nvPr>
        </p:nvSpPr>
        <p:spPr/>
        <p:txBody>
          <a:bodyPr/>
          <a:lstStyle/>
          <a:p>
            <a:fld id="{7F39DB6A-8CCB-4E5B-A23D-53ACE71BD940}" type="slidenum">
              <a:rPr lang="en-US" smtClean="0"/>
              <a:t>59</a:t>
            </a:fld>
            <a:endParaRPr lang="en-US"/>
          </a:p>
        </p:txBody>
      </p:sp>
    </p:spTree>
    <p:extLst>
      <p:ext uri="{BB962C8B-B14F-4D97-AF65-F5344CB8AC3E}">
        <p14:creationId xmlns:p14="http://schemas.microsoft.com/office/powerpoint/2010/main" val="2274435588"/>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 the HI website, pumps.org, you will find some free tools available to you. Some of these tools include the new engineering data library which is a reference used for pump principals, calculations and unit conversions, the pump savings calculator used </a:t>
            </a:r>
            <a:r>
              <a:rPr lang="en-US" b="0" i="0" dirty="0">
                <a:solidFill>
                  <a:srgbClr val="121212"/>
                </a:solidFill>
                <a:effectLst/>
                <a:latin typeface="Montserrat" panose="00000500000000000000" pitchFamily="2" charset="0"/>
              </a:rPr>
              <a:t>to calculate Life Cycle Energy and Cost Savings associated with a specific pump installation as well as the DOE MEASUR tool that is a pump system assessment tool and AFT Fathom a flow modeling software</a:t>
            </a:r>
            <a:endParaRPr lang="en-US" dirty="0"/>
          </a:p>
        </p:txBody>
      </p:sp>
      <p:sp>
        <p:nvSpPr>
          <p:cNvPr id="4" name="Slide Number Placeholder 3"/>
          <p:cNvSpPr>
            <a:spLocks noGrp="1"/>
          </p:cNvSpPr>
          <p:nvPr>
            <p:ph type="sldNum" sz="quarter" idx="5"/>
          </p:nvPr>
        </p:nvSpPr>
        <p:spPr/>
        <p:txBody>
          <a:bodyPr/>
          <a:lstStyle/>
          <a:p>
            <a:fld id="{7F39DB6A-8CCB-4E5B-A23D-53ACE71BD940}" type="slidenum">
              <a:rPr lang="en-US" smtClean="0"/>
              <a:t>60</a:t>
            </a:fld>
            <a:endParaRPr lang="en-US"/>
          </a:p>
        </p:txBody>
      </p:sp>
    </p:spTree>
    <p:extLst>
      <p:ext uri="{BB962C8B-B14F-4D97-AF65-F5344CB8AC3E}">
        <p14:creationId xmlns:p14="http://schemas.microsoft.com/office/powerpoint/2010/main" val="3347446316"/>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let’s take a look at the knowledge path for the pumping industry. As discussed in previous slides, the BOK will be used as the path of knowledge areas required in the industry. The learning path generally follows an understanding of pump system fundamentals followed by optimization and assessment. For individuals that perform assessments as part of their job functions, HI offers the only pump centric certification in the industry, the PSAP (Pump System Assessment Professional Certification) </a:t>
            </a:r>
          </a:p>
        </p:txBody>
      </p:sp>
      <p:sp>
        <p:nvSpPr>
          <p:cNvPr id="4" name="Slide Number Placeholder 3"/>
          <p:cNvSpPr>
            <a:spLocks noGrp="1"/>
          </p:cNvSpPr>
          <p:nvPr>
            <p:ph type="sldNum" sz="quarter" idx="5"/>
          </p:nvPr>
        </p:nvSpPr>
        <p:spPr/>
        <p:txBody>
          <a:bodyPr/>
          <a:lstStyle/>
          <a:p>
            <a:fld id="{7F39DB6A-8CCB-4E5B-A23D-53ACE71BD940}" type="slidenum">
              <a:rPr lang="en-US" smtClean="0"/>
              <a:t>61</a:t>
            </a:fld>
            <a:endParaRPr lang="en-US"/>
          </a:p>
        </p:txBody>
      </p:sp>
    </p:spTree>
    <p:extLst>
      <p:ext uri="{BB962C8B-B14F-4D97-AF65-F5344CB8AC3E}">
        <p14:creationId xmlns:p14="http://schemas.microsoft.com/office/powerpoint/2010/main" val="2239157033"/>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12775" y="1143000"/>
            <a:ext cx="5484813" cy="3086100"/>
          </a:xfrm>
        </p:spPr>
      </p:sp>
      <p:sp>
        <p:nvSpPr>
          <p:cNvPr id="3" name="Notes Placeholder 2"/>
          <p:cNvSpPr>
            <a:spLocks noGrp="1"/>
          </p:cNvSpPr>
          <p:nvPr>
            <p:ph type="body" idx="1"/>
          </p:nvPr>
        </p:nvSpPr>
        <p:spPr/>
        <p:txBody>
          <a:bodyPr/>
          <a:lstStyle/>
          <a:p>
            <a:pPr defTabSz="914170">
              <a:spcBef>
                <a:spcPts val="1200"/>
              </a:spcBef>
              <a:defRPr/>
            </a:pPr>
            <a:r>
              <a:rPr lang="en-US" dirty="0"/>
              <a:t>With the demand for increased energy efficiency, reliability, and pump system optimization growing, it’s more important than ever for professionals to distinguish themselves with a certification. The Pump Systems Assessment Professional certification </a:t>
            </a:r>
            <a:r>
              <a:rPr lang="en-US" baseline="0" dirty="0"/>
              <a:t>serves the industry by providing a benchmark for professionals performing pump system assessments. Assessments can serve as a tool to better position yourself and your organization in this competitive market and a PSAP credential can give you an edge by providing clients and stakeholders with a higher level of confidence of your skills and abilities which has been evaluated by a reputable, nationally recognized third-party organization, the Hydraulic Institute. With a pool of nationally certified pump systems assessment professionals, the industry can more confidently implement pump system assessments and be assured that the assessment is performed at the highest level of quality and comprehensiveness. </a:t>
            </a:r>
            <a:endParaRPr lang="en-US" dirty="0"/>
          </a:p>
        </p:txBody>
      </p:sp>
      <p:sp>
        <p:nvSpPr>
          <p:cNvPr id="4" name="Slide Number Placeholder 3"/>
          <p:cNvSpPr>
            <a:spLocks noGrp="1"/>
          </p:cNvSpPr>
          <p:nvPr>
            <p:ph type="sldNum" sz="quarter" idx="10"/>
          </p:nvPr>
        </p:nvSpPr>
        <p:spPr/>
        <p:txBody>
          <a:bodyPr/>
          <a:lstStyle/>
          <a:p>
            <a:fld id="{64785594-87C1-F945-AE05-82A7E87C276E}" type="slidenum">
              <a:rPr lang="en-US" smtClean="0"/>
              <a:t>62</a:t>
            </a:fld>
            <a:endParaRPr lang="en-US"/>
          </a:p>
        </p:txBody>
      </p:sp>
    </p:spTree>
    <p:extLst>
      <p:ext uri="{BB962C8B-B14F-4D97-AF65-F5344CB8AC3E}">
        <p14:creationId xmlns:p14="http://schemas.microsoft.com/office/powerpoint/2010/main" val="186745838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a:xfrm>
            <a:off x="2174032" y="6356350"/>
            <a:ext cx="1609217" cy="365125"/>
          </a:xfrm>
          <a:prstGeom prst="rect">
            <a:avLst/>
          </a:prstGeom>
        </p:spPr>
        <p:txBody>
          <a:bodyPr/>
          <a:lstStyle/>
          <a:p>
            <a:fld id="{B1A10115-146A-45A0-974C-EDBA942D51AB}" type="datetimeFigureOut">
              <a:rPr lang="en-US" smtClean="0"/>
              <a:t>11/14/2022</a:t>
            </a:fld>
            <a:endParaRPr lang="en-US" dirty="0"/>
          </a:p>
        </p:txBody>
      </p:sp>
      <p:sp>
        <p:nvSpPr>
          <p:cNvPr id="5" name="Footer Placeholder 4"/>
          <p:cNvSpPr>
            <a:spLocks noGrp="1"/>
          </p:cNvSpPr>
          <p:nvPr>
            <p:ph type="ftr" sz="quarter" idx="11"/>
          </p:nvPr>
        </p:nvSpPr>
        <p:spPr>
          <a:xfrm>
            <a:off x="3825551" y="6356350"/>
            <a:ext cx="4674638" cy="365125"/>
          </a:xfrm>
          <a:prstGeom prst="rect">
            <a:avLst/>
          </a:prstGeom>
        </p:spPr>
        <p:txBody>
          <a:bodyPr/>
          <a:lstStyle/>
          <a:p>
            <a:r>
              <a:rPr lang="en-US" dirty="0"/>
              <a:t>Proprietary &amp; Confidential – All rights reserved</a:t>
            </a:r>
          </a:p>
        </p:txBody>
      </p:sp>
      <p:sp>
        <p:nvSpPr>
          <p:cNvPr id="6" name="Slide Number Placeholder 5"/>
          <p:cNvSpPr>
            <a:spLocks noGrp="1"/>
          </p:cNvSpPr>
          <p:nvPr>
            <p:ph type="sldNum" sz="quarter" idx="12"/>
          </p:nvPr>
        </p:nvSpPr>
        <p:spPr>
          <a:xfrm>
            <a:off x="8610599" y="6356350"/>
            <a:ext cx="934617" cy="365125"/>
          </a:xfrm>
          <a:prstGeom prst="rect">
            <a:avLst/>
          </a:prstGeom>
        </p:spPr>
        <p:txBody>
          <a:bodyPr/>
          <a:lstStyle/>
          <a:p>
            <a:fld id="{1CA061DA-7050-46FE-82EE-820D6DD70F64}" type="slidenum">
              <a:rPr lang="en-US" smtClean="0"/>
              <a:t>‹#›</a:t>
            </a:fld>
            <a:endParaRPr lang="en-US" dirty="0"/>
          </a:p>
        </p:txBody>
      </p:sp>
    </p:spTree>
    <p:extLst>
      <p:ext uri="{BB962C8B-B14F-4D97-AF65-F5344CB8AC3E}">
        <p14:creationId xmlns:p14="http://schemas.microsoft.com/office/powerpoint/2010/main" val="20131797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2155370" y="6356350"/>
            <a:ext cx="1426029" cy="365125"/>
          </a:xfrm>
          <a:prstGeom prst="rect">
            <a:avLst/>
          </a:prstGeom>
        </p:spPr>
        <p:txBody>
          <a:bodyPr/>
          <a:lstStyle/>
          <a:p>
            <a:fld id="{B1A10115-146A-45A0-974C-EDBA942D51AB}" type="datetimeFigureOut">
              <a:rPr lang="en-US" smtClean="0"/>
              <a:t>11/14/2022</a:t>
            </a:fld>
            <a:endParaRPr lang="en-US"/>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1CA061DA-7050-46FE-82EE-820D6DD70F64}" type="slidenum">
              <a:rPr lang="en-US" smtClean="0"/>
              <a:t>‹#›</a:t>
            </a:fld>
            <a:endParaRPr lang="en-US"/>
          </a:p>
        </p:txBody>
      </p:sp>
      <p:sp>
        <p:nvSpPr>
          <p:cNvPr id="7" name="Date Placeholder 3"/>
          <p:cNvSpPr txBox="1">
            <a:spLocks/>
          </p:cNvSpPr>
          <p:nvPr userDrawn="1"/>
        </p:nvSpPr>
        <p:spPr>
          <a:xfrm>
            <a:off x="2174032" y="6356350"/>
            <a:ext cx="1609217"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1A10115-146A-45A0-974C-EDBA942D51AB}" type="datetimeFigureOut">
              <a:rPr lang="en-US" smtClean="0"/>
              <a:pPr/>
              <a:t>11/14/2022</a:t>
            </a:fld>
            <a:endParaRPr lang="en-US" dirty="0"/>
          </a:p>
        </p:txBody>
      </p:sp>
      <p:sp>
        <p:nvSpPr>
          <p:cNvPr id="8" name="Footer Placeholder 4"/>
          <p:cNvSpPr txBox="1">
            <a:spLocks/>
          </p:cNvSpPr>
          <p:nvPr userDrawn="1"/>
        </p:nvSpPr>
        <p:spPr>
          <a:xfrm>
            <a:off x="3825551" y="6356350"/>
            <a:ext cx="4674638"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Proprietary &amp; Confidential – All rights reserved</a:t>
            </a:r>
            <a:endParaRPr lang="en-US" dirty="0"/>
          </a:p>
        </p:txBody>
      </p:sp>
      <p:sp>
        <p:nvSpPr>
          <p:cNvPr id="9" name="Slide Number Placeholder 5"/>
          <p:cNvSpPr txBox="1">
            <a:spLocks/>
          </p:cNvSpPr>
          <p:nvPr userDrawn="1"/>
        </p:nvSpPr>
        <p:spPr>
          <a:xfrm>
            <a:off x="8610599" y="6356350"/>
            <a:ext cx="934617"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CA061DA-7050-46FE-82EE-820D6DD70F64}" type="slidenum">
              <a:rPr lang="en-US" smtClean="0"/>
              <a:pPr/>
              <a:t>‹#›</a:t>
            </a:fld>
            <a:endParaRPr lang="en-US" dirty="0"/>
          </a:p>
        </p:txBody>
      </p:sp>
    </p:spTree>
    <p:extLst>
      <p:ext uri="{BB962C8B-B14F-4D97-AF65-F5344CB8AC3E}">
        <p14:creationId xmlns:p14="http://schemas.microsoft.com/office/powerpoint/2010/main" val="6369543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2248678" y="6356350"/>
            <a:ext cx="1332722" cy="365125"/>
          </a:xfrm>
          <a:prstGeom prst="rect">
            <a:avLst/>
          </a:prstGeom>
        </p:spPr>
        <p:txBody>
          <a:bodyPr/>
          <a:lstStyle/>
          <a:p>
            <a:fld id="{B1A10115-146A-45A0-974C-EDBA942D51AB}" type="datetimeFigureOut">
              <a:rPr lang="en-US" smtClean="0"/>
              <a:t>11/14/2022</a:t>
            </a:fld>
            <a:endParaRPr lang="en-US"/>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1CA061DA-7050-46FE-82EE-820D6DD70F64}" type="slidenum">
              <a:rPr lang="en-US" smtClean="0"/>
              <a:t>‹#›</a:t>
            </a:fld>
            <a:endParaRPr lang="en-US"/>
          </a:p>
        </p:txBody>
      </p:sp>
      <p:sp>
        <p:nvSpPr>
          <p:cNvPr id="7" name="Date Placeholder 3"/>
          <p:cNvSpPr txBox="1">
            <a:spLocks/>
          </p:cNvSpPr>
          <p:nvPr userDrawn="1"/>
        </p:nvSpPr>
        <p:spPr>
          <a:xfrm>
            <a:off x="2174032" y="6356350"/>
            <a:ext cx="1609217"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1A10115-146A-45A0-974C-EDBA942D51AB}" type="datetimeFigureOut">
              <a:rPr lang="en-US" smtClean="0"/>
              <a:pPr/>
              <a:t>11/14/2022</a:t>
            </a:fld>
            <a:endParaRPr lang="en-US" dirty="0"/>
          </a:p>
        </p:txBody>
      </p:sp>
      <p:sp>
        <p:nvSpPr>
          <p:cNvPr id="8" name="Footer Placeholder 4"/>
          <p:cNvSpPr txBox="1">
            <a:spLocks/>
          </p:cNvSpPr>
          <p:nvPr userDrawn="1"/>
        </p:nvSpPr>
        <p:spPr>
          <a:xfrm>
            <a:off x="3825551" y="6356350"/>
            <a:ext cx="4674638"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Proprietary &amp; Confidential – All rights reserved</a:t>
            </a:r>
            <a:endParaRPr lang="en-US" dirty="0"/>
          </a:p>
        </p:txBody>
      </p:sp>
      <p:sp>
        <p:nvSpPr>
          <p:cNvPr id="9" name="Slide Number Placeholder 5"/>
          <p:cNvSpPr txBox="1">
            <a:spLocks/>
          </p:cNvSpPr>
          <p:nvPr userDrawn="1"/>
        </p:nvSpPr>
        <p:spPr>
          <a:xfrm>
            <a:off x="8610599" y="6356350"/>
            <a:ext cx="934617"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CA061DA-7050-46FE-82EE-820D6DD70F64}" type="slidenum">
              <a:rPr lang="en-US" smtClean="0"/>
              <a:pPr/>
              <a:t>‹#›</a:t>
            </a:fld>
            <a:endParaRPr lang="en-US" dirty="0"/>
          </a:p>
        </p:txBody>
      </p:sp>
    </p:spTree>
    <p:extLst>
      <p:ext uri="{BB962C8B-B14F-4D97-AF65-F5344CB8AC3E}">
        <p14:creationId xmlns:p14="http://schemas.microsoft.com/office/powerpoint/2010/main" val="876799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2220686" y="6356350"/>
            <a:ext cx="1360714" cy="365125"/>
          </a:xfrm>
          <a:prstGeom prst="rect">
            <a:avLst/>
          </a:prstGeom>
        </p:spPr>
        <p:txBody>
          <a:bodyPr/>
          <a:lstStyle/>
          <a:p>
            <a:fld id="{B1A10115-146A-45A0-974C-EDBA942D51AB}" type="datetimeFigureOut">
              <a:rPr lang="en-US" smtClean="0"/>
              <a:t>11/14/2022</a:t>
            </a:fld>
            <a:endParaRPr lang="en-US"/>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fld id="{1CA061DA-7050-46FE-82EE-820D6DD70F64}" type="slidenum">
              <a:rPr lang="en-US" smtClean="0"/>
              <a:t>‹#›</a:t>
            </a:fld>
            <a:endParaRPr lang="en-US"/>
          </a:p>
        </p:txBody>
      </p:sp>
      <p:sp>
        <p:nvSpPr>
          <p:cNvPr id="8" name="Date Placeholder 3"/>
          <p:cNvSpPr txBox="1">
            <a:spLocks/>
          </p:cNvSpPr>
          <p:nvPr userDrawn="1"/>
        </p:nvSpPr>
        <p:spPr>
          <a:xfrm>
            <a:off x="2174032" y="6356350"/>
            <a:ext cx="1609217"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1A10115-146A-45A0-974C-EDBA942D51AB}" type="datetimeFigureOut">
              <a:rPr lang="en-US" smtClean="0"/>
              <a:pPr/>
              <a:t>11/14/2022</a:t>
            </a:fld>
            <a:endParaRPr lang="en-US" dirty="0"/>
          </a:p>
        </p:txBody>
      </p:sp>
      <p:sp>
        <p:nvSpPr>
          <p:cNvPr id="9" name="Footer Placeholder 4"/>
          <p:cNvSpPr txBox="1">
            <a:spLocks/>
          </p:cNvSpPr>
          <p:nvPr userDrawn="1"/>
        </p:nvSpPr>
        <p:spPr>
          <a:xfrm>
            <a:off x="3825551" y="6356350"/>
            <a:ext cx="4674638"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Proprietary &amp; Confidential – All rights reserved</a:t>
            </a:r>
            <a:endParaRPr lang="en-US" dirty="0"/>
          </a:p>
        </p:txBody>
      </p:sp>
      <p:sp>
        <p:nvSpPr>
          <p:cNvPr id="10" name="Slide Number Placeholder 5"/>
          <p:cNvSpPr txBox="1">
            <a:spLocks/>
          </p:cNvSpPr>
          <p:nvPr userDrawn="1"/>
        </p:nvSpPr>
        <p:spPr>
          <a:xfrm>
            <a:off x="8610599" y="6356350"/>
            <a:ext cx="934617"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CA061DA-7050-46FE-82EE-820D6DD70F64}" type="slidenum">
              <a:rPr lang="en-US" smtClean="0"/>
              <a:pPr/>
              <a:t>‹#›</a:t>
            </a:fld>
            <a:endParaRPr lang="en-US" dirty="0"/>
          </a:p>
        </p:txBody>
      </p:sp>
    </p:spTree>
    <p:extLst>
      <p:ext uri="{BB962C8B-B14F-4D97-AF65-F5344CB8AC3E}">
        <p14:creationId xmlns:p14="http://schemas.microsoft.com/office/powerpoint/2010/main" val="342697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2341984" y="6356350"/>
            <a:ext cx="1239416" cy="365125"/>
          </a:xfrm>
          <a:prstGeom prst="rect">
            <a:avLst/>
          </a:prstGeom>
        </p:spPr>
        <p:txBody>
          <a:bodyPr/>
          <a:lstStyle/>
          <a:p>
            <a:fld id="{B1A10115-146A-45A0-974C-EDBA942D51AB}" type="datetimeFigureOut">
              <a:rPr lang="en-US" smtClean="0"/>
              <a:t>11/14/2022</a:t>
            </a:fld>
            <a:endParaRPr lang="en-US"/>
          </a:p>
        </p:txBody>
      </p:sp>
      <p:sp>
        <p:nvSpPr>
          <p:cNvPr id="8" name="Footer Placeholder 7"/>
          <p:cNvSpPr>
            <a:spLocks noGrp="1"/>
          </p:cNvSpPr>
          <p:nvPr>
            <p:ph type="ftr" sz="quarter" idx="11"/>
          </p:nvPr>
        </p:nvSpPr>
        <p:spPr>
          <a:xfrm>
            <a:off x="4038600" y="6356350"/>
            <a:ext cx="4114800" cy="365125"/>
          </a:xfrm>
          <a:prstGeom prst="rect">
            <a:avLst/>
          </a:prstGeom>
        </p:spPr>
        <p:txBody>
          <a:bodyPr/>
          <a:lstStyle/>
          <a:p>
            <a:endParaRPr lang="en-US"/>
          </a:p>
        </p:txBody>
      </p:sp>
      <p:sp>
        <p:nvSpPr>
          <p:cNvPr id="9" name="Slide Number Placeholder 8"/>
          <p:cNvSpPr>
            <a:spLocks noGrp="1"/>
          </p:cNvSpPr>
          <p:nvPr>
            <p:ph type="sldNum" sz="quarter" idx="12"/>
          </p:nvPr>
        </p:nvSpPr>
        <p:spPr>
          <a:xfrm>
            <a:off x="8610600" y="6356350"/>
            <a:ext cx="2743200" cy="365125"/>
          </a:xfrm>
          <a:prstGeom prst="rect">
            <a:avLst/>
          </a:prstGeom>
        </p:spPr>
        <p:txBody>
          <a:bodyPr/>
          <a:lstStyle/>
          <a:p>
            <a:fld id="{1CA061DA-7050-46FE-82EE-820D6DD70F64}" type="slidenum">
              <a:rPr lang="en-US" smtClean="0"/>
              <a:t>‹#›</a:t>
            </a:fld>
            <a:endParaRPr lang="en-US"/>
          </a:p>
        </p:txBody>
      </p:sp>
      <p:sp>
        <p:nvSpPr>
          <p:cNvPr id="10" name="Date Placeholder 3"/>
          <p:cNvSpPr txBox="1">
            <a:spLocks/>
          </p:cNvSpPr>
          <p:nvPr userDrawn="1"/>
        </p:nvSpPr>
        <p:spPr>
          <a:xfrm>
            <a:off x="2174032" y="6356350"/>
            <a:ext cx="1609217"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1A10115-146A-45A0-974C-EDBA942D51AB}" type="datetimeFigureOut">
              <a:rPr lang="en-US" smtClean="0"/>
              <a:pPr/>
              <a:t>11/14/2022</a:t>
            </a:fld>
            <a:endParaRPr lang="en-US" dirty="0"/>
          </a:p>
        </p:txBody>
      </p:sp>
      <p:sp>
        <p:nvSpPr>
          <p:cNvPr id="11" name="Footer Placeholder 4"/>
          <p:cNvSpPr txBox="1">
            <a:spLocks/>
          </p:cNvSpPr>
          <p:nvPr userDrawn="1"/>
        </p:nvSpPr>
        <p:spPr>
          <a:xfrm>
            <a:off x="3825551" y="6356350"/>
            <a:ext cx="4674638"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Proprietary &amp; Confidential – All rights reserved</a:t>
            </a:r>
            <a:endParaRPr lang="en-US" dirty="0"/>
          </a:p>
        </p:txBody>
      </p:sp>
      <p:sp>
        <p:nvSpPr>
          <p:cNvPr id="12" name="Slide Number Placeholder 5"/>
          <p:cNvSpPr txBox="1">
            <a:spLocks/>
          </p:cNvSpPr>
          <p:nvPr userDrawn="1"/>
        </p:nvSpPr>
        <p:spPr>
          <a:xfrm>
            <a:off x="8610599" y="6356350"/>
            <a:ext cx="934617"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CA061DA-7050-46FE-82EE-820D6DD70F64}" type="slidenum">
              <a:rPr lang="en-US" smtClean="0"/>
              <a:pPr/>
              <a:t>‹#›</a:t>
            </a:fld>
            <a:endParaRPr lang="en-US" dirty="0"/>
          </a:p>
        </p:txBody>
      </p:sp>
    </p:spTree>
    <p:extLst>
      <p:ext uri="{BB962C8B-B14F-4D97-AF65-F5344CB8AC3E}">
        <p14:creationId xmlns:p14="http://schemas.microsoft.com/office/powerpoint/2010/main" val="27787000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2136710" y="6356350"/>
            <a:ext cx="1444690" cy="365125"/>
          </a:xfrm>
          <a:prstGeom prst="rect">
            <a:avLst/>
          </a:prstGeom>
        </p:spPr>
        <p:txBody>
          <a:bodyPr/>
          <a:lstStyle/>
          <a:p>
            <a:fld id="{B1A10115-146A-45A0-974C-EDBA942D51AB}" type="datetimeFigureOut">
              <a:rPr lang="en-US" smtClean="0"/>
              <a:t>11/14/2022</a:t>
            </a:fld>
            <a:endParaRPr lang="en-US"/>
          </a:p>
        </p:txBody>
      </p:sp>
      <p:sp>
        <p:nvSpPr>
          <p:cNvPr id="4" name="Footer Placeholder 3"/>
          <p:cNvSpPr>
            <a:spLocks noGrp="1"/>
          </p:cNvSpPr>
          <p:nvPr>
            <p:ph type="ftr" sz="quarter" idx="11"/>
          </p:nvPr>
        </p:nvSpPr>
        <p:spPr>
          <a:xfrm>
            <a:off x="4038600" y="6356350"/>
            <a:ext cx="4114800" cy="365125"/>
          </a:xfrm>
          <a:prstGeom prst="rect">
            <a:avLst/>
          </a:prstGeom>
        </p:spPr>
        <p:txBody>
          <a:bodyPr/>
          <a:lstStyle/>
          <a:p>
            <a:endParaRPr lang="en-US"/>
          </a:p>
        </p:txBody>
      </p:sp>
      <p:sp>
        <p:nvSpPr>
          <p:cNvPr id="5" name="Slide Number Placeholder 4"/>
          <p:cNvSpPr>
            <a:spLocks noGrp="1"/>
          </p:cNvSpPr>
          <p:nvPr>
            <p:ph type="sldNum" sz="quarter" idx="12"/>
          </p:nvPr>
        </p:nvSpPr>
        <p:spPr>
          <a:xfrm>
            <a:off x="8610600" y="6356350"/>
            <a:ext cx="2743200" cy="365125"/>
          </a:xfrm>
          <a:prstGeom prst="rect">
            <a:avLst/>
          </a:prstGeom>
        </p:spPr>
        <p:txBody>
          <a:bodyPr/>
          <a:lstStyle/>
          <a:p>
            <a:fld id="{1CA061DA-7050-46FE-82EE-820D6DD70F64}" type="slidenum">
              <a:rPr lang="en-US" smtClean="0"/>
              <a:t>‹#›</a:t>
            </a:fld>
            <a:endParaRPr lang="en-US"/>
          </a:p>
        </p:txBody>
      </p:sp>
      <p:sp>
        <p:nvSpPr>
          <p:cNvPr id="6" name="Date Placeholder 3"/>
          <p:cNvSpPr txBox="1">
            <a:spLocks/>
          </p:cNvSpPr>
          <p:nvPr userDrawn="1"/>
        </p:nvSpPr>
        <p:spPr>
          <a:xfrm>
            <a:off x="2174032" y="6356350"/>
            <a:ext cx="1609217"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1A10115-146A-45A0-974C-EDBA942D51AB}" type="datetimeFigureOut">
              <a:rPr lang="en-US" smtClean="0"/>
              <a:pPr/>
              <a:t>11/14/2022</a:t>
            </a:fld>
            <a:endParaRPr lang="en-US" dirty="0"/>
          </a:p>
        </p:txBody>
      </p:sp>
      <p:sp>
        <p:nvSpPr>
          <p:cNvPr id="7" name="Footer Placeholder 4"/>
          <p:cNvSpPr txBox="1">
            <a:spLocks/>
          </p:cNvSpPr>
          <p:nvPr userDrawn="1"/>
        </p:nvSpPr>
        <p:spPr>
          <a:xfrm>
            <a:off x="3825551" y="6356350"/>
            <a:ext cx="4674638"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Proprietary &amp; Confidential – All rights reserved</a:t>
            </a:r>
            <a:endParaRPr lang="en-US" dirty="0"/>
          </a:p>
        </p:txBody>
      </p:sp>
      <p:sp>
        <p:nvSpPr>
          <p:cNvPr id="8" name="Slide Number Placeholder 5"/>
          <p:cNvSpPr txBox="1">
            <a:spLocks/>
          </p:cNvSpPr>
          <p:nvPr userDrawn="1"/>
        </p:nvSpPr>
        <p:spPr>
          <a:xfrm>
            <a:off x="8610599" y="6356350"/>
            <a:ext cx="934617"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CA061DA-7050-46FE-82EE-820D6DD70F64}" type="slidenum">
              <a:rPr lang="en-US" smtClean="0"/>
              <a:pPr/>
              <a:t>‹#›</a:t>
            </a:fld>
            <a:endParaRPr lang="en-US" dirty="0"/>
          </a:p>
        </p:txBody>
      </p:sp>
    </p:spTree>
    <p:extLst>
      <p:ext uri="{BB962C8B-B14F-4D97-AF65-F5344CB8AC3E}">
        <p14:creationId xmlns:p14="http://schemas.microsoft.com/office/powerpoint/2010/main" val="31706833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2183362" y="6356350"/>
            <a:ext cx="1398037" cy="365125"/>
          </a:xfrm>
          <a:prstGeom prst="rect">
            <a:avLst/>
          </a:prstGeom>
        </p:spPr>
        <p:txBody>
          <a:bodyPr/>
          <a:lstStyle/>
          <a:p>
            <a:fld id="{B1A10115-146A-45A0-974C-EDBA942D51AB}" type="datetimeFigureOut">
              <a:rPr lang="en-US" smtClean="0"/>
              <a:t>11/14/2022</a:t>
            </a:fld>
            <a:endParaRPr lang="en-US"/>
          </a:p>
        </p:txBody>
      </p:sp>
      <p:sp>
        <p:nvSpPr>
          <p:cNvPr id="3" name="Footer Placeholder 2"/>
          <p:cNvSpPr>
            <a:spLocks noGrp="1"/>
          </p:cNvSpPr>
          <p:nvPr>
            <p:ph type="ftr" sz="quarter" idx="11"/>
          </p:nvPr>
        </p:nvSpPr>
        <p:spPr>
          <a:xfrm>
            <a:off x="4038600" y="6356350"/>
            <a:ext cx="4114800" cy="365125"/>
          </a:xfrm>
          <a:prstGeom prst="rect">
            <a:avLst/>
          </a:prstGeom>
        </p:spPr>
        <p:txBody>
          <a:bodyPr/>
          <a:lstStyle/>
          <a:p>
            <a:endParaRPr lang="en-US"/>
          </a:p>
        </p:txBody>
      </p:sp>
      <p:sp>
        <p:nvSpPr>
          <p:cNvPr id="4" name="Slide Number Placeholder 3"/>
          <p:cNvSpPr>
            <a:spLocks noGrp="1"/>
          </p:cNvSpPr>
          <p:nvPr>
            <p:ph type="sldNum" sz="quarter" idx="12"/>
          </p:nvPr>
        </p:nvSpPr>
        <p:spPr>
          <a:xfrm>
            <a:off x="8610600" y="6356350"/>
            <a:ext cx="2743200" cy="365125"/>
          </a:xfrm>
          <a:prstGeom prst="rect">
            <a:avLst/>
          </a:prstGeom>
        </p:spPr>
        <p:txBody>
          <a:bodyPr/>
          <a:lstStyle/>
          <a:p>
            <a:fld id="{1CA061DA-7050-46FE-82EE-820D6DD70F64}" type="slidenum">
              <a:rPr lang="en-US" smtClean="0"/>
              <a:t>‹#›</a:t>
            </a:fld>
            <a:endParaRPr lang="en-US"/>
          </a:p>
        </p:txBody>
      </p:sp>
      <p:sp>
        <p:nvSpPr>
          <p:cNvPr id="5" name="Date Placeholder 3"/>
          <p:cNvSpPr txBox="1">
            <a:spLocks/>
          </p:cNvSpPr>
          <p:nvPr userDrawn="1"/>
        </p:nvSpPr>
        <p:spPr>
          <a:xfrm>
            <a:off x="2174032" y="6356350"/>
            <a:ext cx="1609217"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1A10115-146A-45A0-974C-EDBA942D51AB}" type="datetimeFigureOut">
              <a:rPr lang="en-US" smtClean="0"/>
              <a:pPr/>
              <a:t>11/14/2022</a:t>
            </a:fld>
            <a:endParaRPr lang="en-US" dirty="0"/>
          </a:p>
        </p:txBody>
      </p:sp>
      <p:sp>
        <p:nvSpPr>
          <p:cNvPr id="6" name="Footer Placeholder 4"/>
          <p:cNvSpPr txBox="1">
            <a:spLocks/>
          </p:cNvSpPr>
          <p:nvPr userDrawn="1"/>
        </p:nvSpPr>
        <p:spPr>
          <a:xfrm>
            <a:off x="3825551" y="6356350"/>
            <a:ext cx="4674638"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Proprietary &amp; Confidential – All rights reserved</a:t>
            </a:r>
            <a:endParaRPr lang="en-US" dirty="0"/>
          </a:p>
        </p:txBody>
      </p:sp>
      <p:sp>
        <p:nvSpPr>
          <p:cNvPr id="7" name="Slide Number Placeholder 5"/>
          <p:cNvSpPr txBox="1">
            <a:spLocks/>
          </p:cNvSpPr>
          <p:nvPr userDrawn="1"/>
        </p:nvSpPr>
        <p:spPr>
          <a:xfrm>
            <a:off x="8610599" y="6356350"/>
            <a:ext cx="934617"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CA061DA-7050-46FE-82EE-820D6DD70F64}" type="slidenum">
              <a:rPr lang="en-US" smtClean="0"/>
              <a:pPr/>
              <a:t>‹#›</a:t>
            </a:fld>
            <a:endParaRPr lang="en-US" dirty="0"/>
          </a:p>
        </p:txBody>
      </p:sp>
    </p:spTree>
    <p:extLst>
      <p:ext uri="{BB962C8B-B14F-4D97-AF65-F5344CB8AC3E}">
        <p14:creationId xmlns:p14="http://schemas.microsoft.com/office/powerpoint/2010/main" val="19752951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2313992" y="6356350"/>
            <a:ext cx="1267408" cy="365125"/>
          </a:xfrm>
          <a:prstGeom prst="rect">
            <a:avLst/>
          </a:prstGeom>
        </p:spPr>
        <p:txBody>
          <a:bodyPr/>
          <a:lstStyle/>
          <a:p>
            <a:fld id="{B1A10115-146A-45A0-974C-EDBA942D51AB}" type="datetimeFigureOut">
              <a:rPr lang="en-US" smtClean="0"/>
              <a:t>11/14/2022</a:t>
            </a:fld>
            <a:endParaRPr lang="en-US"/>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fld id="{1CA061DA-7050-46FE-82EE-820D6DD70F64}" type="slidenum">
              <a:rPr lang="en-US" smtClean="0"/>
              <a:t>‹#›</a:t>
            </a:fld>
            <a:endParaRPr lang="en-US"/>
          </a:p>
        </p:txBody>
      </p:sp>
      <p:sp>
        <p:nvSpPr>
          <p:cNvPr id="8" name="Date Placeholder 3"/>
          <p:cNvSpPr txBox="1">
            <a:spLocks/>
          </p:cNvSpPr>
          <p:nvPr userDrawn="1"/>
        </p:nvSpPr>
        <p:spPr>
          <a:xfrm>
            <a:off x="2174032" y="6356350"/>
            <a:ext cx="1609217"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1A10115-146A-45A0-974C-EDBA942D51AB}" type="datetimeFigureOut">
              <a:rPr lang="en-US" smtClean="0"/>
              <a:pPr/>
              <a:t>11/14/2022</a:t>
            </a:fld>
            <a:endParaRPr lang="en-US" dirty="0"/>
          </a:p>
        </p:txBody>
      </p:sp>
      <p:sp>
        <p:nvSpPr>
          <p:cNvPr id="9" name="Footer Placeholder 4"/>
          <p:cNvSpPr txBox="1">
            <a:spLocks/>
          </p:cNvSpPr>
          <p:nvPr userDrawn="1"/>
        </p:nvSpPr>
        <p:spPr>
          <a:xfrm>
            <a:off x="3825551" y="6356350"/>
            <a:ext cx="4674638"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Proprietary &amp; Confidential – All rights reserved</a:t>
            </a:r>
            <a:endParaRPr lang="en-US" dirty="0"/>
          </a:p>
        </p:txBody>
      </p:sp>
      <p:sp>
        <p:nvSpPr>
          <p:cNvPr id="10" name="Slide Number Placeholder 5"/>
          <p:cNvSpPr txBox="1">
            <a:spLocks/>
          </p:cNvSpPr>
          <p:nvPr userDrawn="1"/>
        </p:nvSpPr>
        <p:spPr>
          <a:xfrm>
            <a:off x="8610599" y="6356350"/>
            <a:ext cx="934617"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CA061DA-7050-46FE-82EE-820D6DD70F64}" type="slidenum">
              <a:rPr lang="en-US" smtClean="0"/>
              <a:pPr/>
              <a:t>‹#›</a:t>
            </a:fld>
            <a:endParaRPr lang="en-US" dirty="0"/>
          </a:p>
        </p:txBody>
      </p:sp>
    </p:spTree>
    <p:extLst>
      <p:ext uri="{BB962C8B-B14F-4D97-AF65-F5344CB8AC3E}">
        <p14:creationId xmlns:p14="http://schemas.microsoft.com/office/powerpoint/2010/main" val="13470690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2202024" y="6356350"/>
            <a:ext cx="1379376" cy="365125"/>
          </a:xfrm>
          <a:prstGeom prst="rect">
            <a:avLst/>
          </a:prstGeom>
        </p:spPr>
        <p:txBody>
          <a:bodyPr/>
          <a:lstStyle/>
          <a:p>
            <a:fld id="{B1A10115-146A-45A0-974C-EDBA942D51AB}" type="datetimeFigureOut">
              <a:rPr lang="en-US" smtClean="0"/>
              <a:t>11/14/2022</a:t>
            </a:fld>
            <a:endParaRPr lang="en-US"/>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fld id="{1CA061DA-7050-46FE-82EE-820D6DD70F64}" type="slidenum">
              <a:rPr lang="en-US" smtClean="0"/>
              <a:t>‹#›</a:t>
            </a:fld>
            <a:endParaRPr lang="en-US"/>
          </a:p>
        </p:txBody>
      </p:sp>
      <p:sp>
        <p:nvSpPr>
          <p:cNvPr id="8" name="Date Placeholder 3"/>
          <p:cNvSpPr txBox="1">
            <a:spLocks/>
          </p:cNvSpPr>
          <p:nvPr userDrawn="1"/>
        </p:nvSpPr>
        <p:spPr>
          <a:xfrm>
            <a:off x="2174032" y="6356350"/>
            <a:ext cx="1609217"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1A10115-146A-45A0-974C-EDBA942D51AB}" type="datetimeFigureOut">
              <a:rPr lang="en-US" smtClean="0"/>
              <a:pPr/>
              <a:t>11/14/2022</a:t>
            </a:fld>
            <a:endParaRPr lang="en-US" dirty="0"/>
          </a:p>
        </p:txBody>
      </p:sp>
      <p:sp>
        <p:nvSpPr>
          <p:cNvPr id="9" name="Footer Placeholder 4"/>
          <p:cNvSpPr txBox="1">
            <a:spLocks/>
          </p:cNvSpPr>
          <p:nvPr userDrawn="1"/>
        </p:nvSpPr>
        <p:spPr>
          <a:xfrm>
            <a:off x="3825551" y="6356350"/>
            <a:ext cx="4674638"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Proprietary &amp; Confidential – All rights reserved</a:t>
            </a:r>
            <a:endParaRPr lang="en-US" dirty="0"/>
          </a:p>
        </p:txBody>
      </p:sp>
      <p:sp>
        <p:nvSpPr>
          <p:cNvPr id="10" name="Slide Number Placeholder 5"/>
          <p:cNvSpPr txBox="1">
            <a:spLocks/>
          </p:cNvSpPr>
          <p:nvPr userDrawn="1"/>
        </p:nvSpPr>
        <p:spPr>
          <a:xfrm>
            <a:off x="8610599" y="6356350"/>
            <a:ext cx="934617"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CA061DA-7050-46FE-82EE-820D6DD70F64}" type="slidenum">
              <a:rPr lang="en-US" smtClean="0"/>
              <a:pPr/>
              <a:t>‹#›</a:t>
            </a:fld>
            <a:endParaRPr lang="en-US" dirty="0"/>
          </a:p>
        </p:txBody>
      </p:sp>
    </p:spTree>
    <p:extLst>
      <p:ext uri="{BB962C8B-B14F-4D97-AF65-F5344CB8AC3E}">
        <p14:creationId xmlns:p14="http://schemas.microsoft.com/office/powerpoint/2010/main" val="3722309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2164702" y="6356350"/>
            <a:ext cx="1416698" cy="365125"/>
          </a:xfrm>
          <a:prstGeom prst="rect">
            <a:avLst/>
          </a:prstGeom>
        </p:spPr>
        <p:txBody>
          <a:bodyPr/>
          <a:lstStyle/>
          <a:p>
            <a:fld id="{B1A10115-146A-45A0-974C-EDBA942D51AB}" type="datetimeFigureOut">
              <a:rPr lang="en-US" smtClean="0"/>
              <a:t>11/14/2022</a:t>
            </a:fld>
            <a:endParaRPr lang="en-US"/>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1CA061DA-7050-46FE-82EE-820D6DD70F64}" type="slidenum">
              <a:rPr lang="en-US" smtClean="0"/>
              <a:t>‹#›</a:t>
            </a:fld>
            <a:endParaRPr lang="en-US"/>
          </a:p>
        </p:txBody>
      </p:sp>
      <p:sp>
        <p:nvSpPr>
          <p:cNvPr id="7" name="Date Placeholder 3"/>
          <p:cNvSpPr txBox="1">
            <a:spLocks/>
          </p:cNvSpPr>
          <p:nvPr userDrawn="1"/>
        </p:nvSpPr>
        <p:spPr>
          <a:xfrm>
            <a:off x="2174032" y="6356350"/>
            <a:ext cx="1609217"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1A10115-146A-45A0-974C-EDBA942D51AB}" type="datetimeFigureOut">
              <a:rPr lang="en-US" smtClean="0"/>
              <a:pPr/>
              <a:t>11/14/2022</a:t>
            </a:fld>
            <a:endParaRPr lang="en-US" dirty="0"/>
          </a:p>
        </p:txBody>
      </p:sp>
      <p:sp>
        <p:nvSpPr>
          <p:cNvPr id="8" name="Footer Placeholder 4"/>
          <p:cNvSpPr txBox="1">
            <a:spLocks/>
          </p:cNvSpPr>
          <p:nvPr userDrawn="1"/>
        </p:nvSpPr>
        <p:spPr>
          <a:xfrm>
            <a:off x="3825551" y="6356350"/>
            <a:ext cx="4674638"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Proprietary &amp; Confidential – All rights reserved</a:t>
            </a:r>
            <a:endParaRPr lang="en-US" dirty="0"/>
          </a:p>
        </p:txBody>
      </p:sp>
      <p:sp>
        <p:nvSpPr>
          <p:cNvPr id="9" name="Slide Number Placeholder 5"/>
          <p:cNvSpPr txBox="1">
            <a:spLocks/>
          </p:cNvSpPr>
          <p:nvPr userDrawn="1"/>
        </p:nvSpPr>
        <p:spPr>
          <a:xfrm>
            <a:off x="8610599" y="6356350"/>
            <a:ext cx="934617"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CA061DA-7050-46FE-82EE-820D6DD70F64}" type="slidenum">
              <a:rPr lang="en-US" smtClean="0"/>
              <a:pPr/>
              <a:t>‹#›</a:t>
            </a:fld>
            <a:endParaRPr lang="en-US" dirty="0"/>
          </a:p>
        </p:txBody>
      </p:sp>
    </p:spTree>
    <p:extLst>
      <p:ext uri="{BB962C8B-B14F-4D97-AF65-F5344CB8AC3E}">
        <p14:creationId xmlns:p14="http://schemas.microsoft.com/office/powerpoint/2010/main" val="11080289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2276668" y="6356350"/>
            <a:ext cx="1304731" cy="365125"/>
          </a:xfrm>
          <a:prstGeom prst="rect">
            <a:avLst/>
          </a:prstGeom>
        </p:spPr>
        <p:txBody>
          <a:bodyPr/>
          <a:lstStyle/>
          <a:p>
            <a:fld id="{B1A10115-146A-45A0-974C-EDBA942D51AB}" type="datetimeFigureOut">
              <a:rPr lang="en-US" smtClean="0"/>
              <a:t>11/14/2022</a:t>
            </a:fld>
            <a:endParaRPr lang="en-US"/>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1CA061DA-7050-46FE-82EE-820D6DD70F64}" type="slidenum">
              <a:rPr lang="en-US" smtClean="0"/>
              <a:t>‹#›</a:t>
            </a:fld>
            <a:endParaRPr lang="en-US"/>
          </a:p>
        </p:txBody>
      </p:sp>
      <p:sp>
        <p:nvSpPr>
          <p:cNvPr id="7" name="Date Placeholder 3"/>
          <p:cNvSpPr txBox="1">
            <a:spLocks/>
          </p:cNvSpPr>
          <p:nvPr userDrawn="1"/>
        </p:nvSpPr>
        <p:spPr>
          <a:xfrm>
            <a:off x="2174032" y="6356350"/>
            <a:ext cx="1609217"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1A10115-146A-45A0-974C-EDBA942D51AB}" type="datetimeFigureOut">
              <a:rPr lang="en-US" smtClean="0"/>
              <a:pPr/>
              <a:t>11/14/2022</a:t>
            </a:fld>
            <a:endParaRPr lang="en-US" dirty="0"/>
          </a:p>
        </p:txBody>
      </p:sp>
      <p:sp>
        <p:nvSpPr>
          <p:cNvPr id="8" name="Footer Placeholder 4"/>
          <p:cNvSpPr txBox="1">
            <a:spLocks/>
          </p:cNvSpPr>
          <p:nvPr userDrawn="1"/>
        </p:nvSpPr>
        <p:spPr>
          <a:xfrm>
            <a:off x="3825551" y="6356350"/>
            <a:ext cx="4674638"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Proprietary &amp; Confidential – All rights reserved</a:t>
            </a:r>
            <a:endParaRPr lang="en-US" dirty="0"/>
          </a:p>
        </p:txBody>
      </p:sp>
      <p:sp>
        <p:nvSpPr>
          <p:cNvPr id="9" name="Slide Number Placeholder 5"/>
          <p:cNvSpPr txBox="1">
            <a:spLocks/>
          </p:cNvSpPr>
          <p:nvPr userDrawn="1"/>
        </p:nvSpPr>
        <p:spPr>
          <a:xfrm>
            <a:off x="8610599" y="6356350"/>
            <a:ext cx="934617"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CA061DA-7050-46FE-82EE-820D6DD70F64}" type="slidenum">
              <a:rPr lang="en-US" smtClean="0"/>
              <a:pPr/>
              <a:t>‹#›</a:t>
            </a:fld>
            <a:endParaRPr lang="en-US" dirty="0"/>
          </a:p>
        </p:txBody>
      </p:sp>
    </p:spTree>
    <p:extLst>
      <p:ext uri="{BB962C8B-B14F-4D97-AF65-F5344CB8AC3E}">
        <p14:creationId xmlns:p14="http://schemas.microsoft.com/office/powerpoint/2010/main" val="422457220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Body Slide Content">
    <p:spTree>
      <p:nvGrpSpPr>
        <p:cNvPr id="1" name=""/>
        <p:cNvGrpSpPr/>
        <p:nvPr/>
      </p:nvGrpSpPr>
      <p:grpSpPr>
        <a:xfrm>
          <a:off x="0" y="0"/>
          <a:ext cx="0" cy="0"/>
          <a:chOff x="0" y="0"/>
          <a:chExt cx="0" cy="0"/>
        </a:xfrm>
      </p:grpSpPr>
      <p:sp>
        <p:nvSpPr>
          <p:cNvPr id="13" name="Content Placeholder 3"/>
          <p:cNvSpPr>
            <a:spLocks noGrp="1"/>
          </p:cNvSpPr>
          <p:nvPr>
            <p:ph idx="1" hasCustomPrompt="1"/>
          </p:nvPr>
        </p:nvSpPr>
        <p:spPr>
          <a:xfrm>
            <a:off x="745065" y="1436915"/>
            <a:ext cx="11091627" cy="3991429"/>
          </a:xfrm>
          <a:prstGeom prst="rect">
            <a:avLst/>
          </a:prstGeom>
        </p:spPr>
        <p:txBody>
          <a:bodyPr/>
          <a:lstStyle>
            <a:lvl1pPr marL="0" indent="0">
              <a:buNone/>
              <a:defRPr b="1" baseline="0">
                <a:solidFill>
                  <a:srgbClr val="465B79"/>
                </a:solidFill>
                <a:latin typeface="+mj-lt"/>
              </a:defRPr>
            </a:lvl1pPr>
          </a:lstStyle>
          <a:p>
            <a:r>
              <a:rPr lang="en-US" dirty="0"/>
              <a:t>Click to add text</a:t>
            </a:r>
          </a:p>
        </p:txBody>
      </p:sp>
      <p:sp>
        <p:nvSpPr>
          <p:cNvPr id="14" name="Title 4"/>
          <p:cNvSpPr>
            <a:spLocks noGrp="1"/>
          </p:cNvSpPr>
          <p:nvPr>
            <p:ph type="title"/>
          </p:nvPr>
        </p:nvSpPr>
        <p:spPr>
          <a:xfrm>
            <a:off x="358016" y="365127"/>
            <a:ext cx="11478676" cy="738867"/>
          </a:xfrm>
          <a:prstGeom prst="rect">
            <a:avLst/>
          </a:prstGeom>
        </p:spPr>
        <p:txBody>
          <a:bodyPr/>
          <a:lstStyle>
            <a:lvl1pPr>
              <a:defRPr b="1">
                <a:solidFill>
                  <a:srgbClr val="333E48"/>
                </a:solidFill>
              </a:defRPr>
            </a:lvl1pPr>
          </a:lstStyle>
          <a:p>
            <a:r>
              <a:rPr lang="en-US"/>
              <a:t>Click to edit Master title style</a:t>
            </a:r>
            <a:endParaRPr lang="en-US" dirty="0"/>
          </a:p>
        </p:txBody>
      </p:sp>
      <p:sp>
        <p:nvSpPr>
          <p:cNvPr id="4" name="Footer Placeholder 3"/>
          <p:cNvSpPr>
            <a:spLocks noGrp="1"/>
          </p:cNvSpPr>
          <p:nvPr>
            <p:ph type="ftr" sz="quarter" idx="11"/>
          </p:nvPr>
        </p:nvSpPr>
        <p:spPr>
          <a:xfrm>
            <a:off x="2761738" y="6214631"/>
            <a:ext cx="5486400" cy="365125"/>
          </a:xfrm>
          <a:prstGeom prst="rect">
            <a:avLst/>
          </a:prstGeom>
        </p:spPr>
        <p:txBody>
          <a:bodyPr/>
          <a:lstStyle>
            <a:lvl1pPr>
              <a:defRPr sz="1866"/>
            </a:lvl1p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a:xfrm>
            <a:off x="8355412" y="6233292"/>
            <a:ext cx="1208466" cy="365125"/>
          </a:xfrm>
          <a:prstGeom prst="rect">
            <a:avLst/>
          </a:prstGeom>
        </p:spPr>
        <p:txBody>
          <a:bodyPr/>
          <a:lstStyle>
            <a:lvl1pPr>
              <a:defRPr sz="1866"/>
            </a:lvl1pPr>
          </a:lstStyle>
          <a:p>
            <a:fld id="{E2383480-4A55-424C-AB18-D3910E7A9740}" type="slidenum">
              <a:rPr lang="en-US" smtClean="0">
                <a:solidFill>
                  <a:prstClr val="black">
                    <a:tint val="75000"/>
                  </a:prstClr>
                </a:solidFill>
              </a:rPr>
              <a:pPr/>
              <a:t>‹#›</a:t>
            </a:fld>
            <a:endParaRPr lang="en-US" dirty="0">
              <a:solidFill>
                <a:prstClr val="black">
                  <a:tint val="75000"/>
                </a:prstClr>
              </a:solidFill>
            </a:endParaRPr>
          </a:p>
        </p:txBody>
      </p:sp>
      <p:sp>
        <p:nvSpPr>
          <p:cNvPr id="6" name="Date Placeholder 3"/>
          <p:cNvSpPr>
            <a:spLocks noGrp="1"/>
          </p:cNvSpPr>
          <p:nvPr>
            <p:ph type="dt" sz="half" idx="10"/>
          </p:nvPr>
        </p:nvSpPr>
        <p:spPr>
          <a:xfrm>
            <a:off x="2174032" y="6356350"/>
            <a:ext cx="1609217" cy="365125"/>
          </a:xfrm>
          <a:prstGeom prst="rect">
            <a:avLst/>
          </a:prstGeom>
        </p:spPr>
        <p:txBody>
          <a:bodyPr/>
          <a:lstStyle/>
          <a:p>
            <a:fld id="{B1A10115-146A-45A0-974C-EDBA942D51AB}" type="datetimeFigureOut">
              <a:rPr lang="en-US" smtClean="0"/>
              <a:t>11/14/2022</a:t>
            </a:fld>
            <a:endParaRPr lang="en-US" dirty="0"/>
          </a:p>
        </p:txBody>
      </p:sp>
      <p:sp>
        <p:nvSpPr>
          <p:cNvPr id="7" name="Footer Placeholder 4"/>
          <p:cNvSpPr txBox="1">
            <a:spLocks/>
          </p:cNvSpPr>
          <p:nvPr userDrawn="1"/>
        </p:nvSpPr>
        <p:spPr>
          <a:xfrm>
            <a:off x="3825551" y="6356350"/>
            <a:ext cx="4674638"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Proprietary &amp; Confidential – All rights reserved</a:t>
            </a:r>
            <a:endParaRPr lang="en-US" dirty="0"/>
          </a:p>
        </p:txBody>
      </p:sp>
      <p:sp>
        <p:nvSpPr>
          <p:cNvPr id="8" name="Slide Number Placeholder 5"/>
          <p:cNvSpPr txBox="1">
            <a:spLocks/>
          </p:cNvSpPr>
          <p:nvPr userDrawn="1"/>
        </p:nvSpPr>
        <p:spPr>
          <a:xfrm>
            <a:off x="8610599" y="6356350"/>
            <a:ext cx="934617"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CA061DA-7050-46FE-82EE-820D6DD70F64}" type="slidenum">
              <a:rPr lang="en-US" smtClean="0"/>
              <a:pPr/>
              <a:t>‹#›</a:t>
            </a:fld>
            <a:endParaRPr lang="en-US" dirty="0"/>
          </a:p>
        </p:txBody>
      </p:sp>
    </p:spTree>
    <p:extLst>
      <p:ext uri="{BB962C8B-B14F-4D97-AF65-F5344CB8AC3E}">
        <p14:creationId xmlns:p14="http://schemas.microsoft.com/office/powerpoint/2010/main" val="272218380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1_Title Slide">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a:xfrm>
            <a:off x="292275" y="6288318"/>
            <a:ext cx="662051" cy="365125"/>
          </a:xfrm>
          <a:prstGeom prst="rect">
            <a:avLst/>
          </a:prstGeom>
        </p:spPr>
        <p:txBody>
          <a:bodyPr/>
          <a:lstStyle>
            <a:lvl1pPr algn="l">
              <a:defRPr>
                <a:solidFill>
                  <a:schemeClr val="tx2"/>
                </a:solidFill>
              </a:defRPr>
            </a:lvl1pPr>
          </a:lstStyle>
          <a:p>
            <a:fld id="{E2383480-4A55-424C-AB18-D3910E7A9740}" type="slidenum">
              <a:rPr lang="en-US" smtClean="0"/>
              <a:pPr/>
              <a:t>‹#›</a:t>
            </a:fld>
            <a:endParaRPr lang="en-US" dirty="0"/>
          </a:p>
        </p:txBody>
      </p:sp>
      <p:sp>
        <p:nvSpPr>
          <p:cNvPr id="16" name="Title 1"/>
          <p:cNvSpPr>
            <a:spLocks noGrp="1"/>
          </p:cNvSpPr>
          <p:nvPr>
            <p:ph type="ctrTitle"/>
          </p:nvPr>
        </p:nvSpPr>
        <p:spPr>
          <a:xfrm>
            <a:off x="1221023" y="1280893"/>
            <a:ext cx="9144000" cy="3146612"/>
          </a:xfrm>
          <a:prstGeom prst="rect">
            <a:avLst/>
          </a:prstGeom>
        </p:spPr>
        <p:txBody>
          <a:bodyPr anchor="b">
            <a:normAutofit/>
          </a:bodyPr>
          <a:lstStyle>
            <a:lvl1pPr algn="l">
              <a:lnSpc>
                <a:spcPct val="85000"/>
              </a:lnSpc>
              <a:defRPr sz="7273" spc="-61" baseline="0">
                <a:solidFill>
                  <a:schemeClr val="tx2"/>
                </a:solidFill>
              </a:defRPr>
            </a:lvl1pPr>
          </a:lstStyle>
          <a:p>
            <a:r>
              <a:rPr lang="en-US"/>
              <a:t>Click to edit Master title style</a:t>
            </a:r>
            <a:endParaRPr lang="en-US" dirty="0"/>
          </a:p>
        </p:txBody>
      </p:sp>
      <p:sp>
        <p:nvSpPr>
          <p:cNvPr id="17" name="Subtitle 2"/>
          <p:cNvSpPr>
            <a:spLocks noGrp="1"/>
          </p:cNvSpPr>
          <p:nvPr>
            <p:ph type="subTitle" idx="1"/>
          </p:nvPr>
        </p:nvSpPr>
        <p:spPr>
          <a:xfrm>
            <a:off x="1221023" y="4607494"/>
            <a:ext cx="9144000" cy="1008529"/>
          </a:xfrm>
          <a:prstGeom prst="rect">
            <a:avLst/>
          </a:prstGeom>
        </p:spPr>
        <p:txBody>
          <a:bodyPr lIns="91440" rIns="91440">
            <a:normAutofit/>
          </a:bodyPr>
          <a:lstStyle>
            <a:lvl1pPr marL="0" indent="0" algn="l">
              <a:buNone/>
              <a:defRPr sz="2909" cap="all" spc="243" baseline="0">
                <a:solidFill>
                  <a:schemeClr val="tx2"/>
                </a:solidFill>
                <a:latin typeface="+mj-lt"/>
              </a:defRPr>
            </a:lvl1pPr>
            <a:lvl2pPr marL="554197" indent="0" algn="ctr">
              <a:buNone/>
              <a:defRPr sz="2909"/>
            </a:lvl2pPr>
            <a:lvl3pPr marL="1108392" indent="0" algn="ctr">
              <a:buNone/>
              <a:defRPr sz="2909"/>
            </a:lvl3pPr>
            <a:lvl4pPr marL="1662589" indent="0" algn="ctr">
              <a:buNone/>
              <a:defRPr sz="2424"/>
            </a:lvl4pPr>
            <a:lvl5pPr marL="2216786" indent="0" algn="ctr">
              <a:buNone/>
              <a:defRPr sz="2424"/>
            </a:lvl5pPr>
            <a:lvl6pPr marL="2770981" indent="0" algn="ctr">
              <a:buNone/>
              <a:defRPr sz="2424"/>
            </a:lvl6pPr>
            <a:lvl7pPr marL="3325178" indent="0" algn="ctr">
              <a:buNone/>
              <a:defRPr sz="2424"/>
            </a:lvl7pPr>
            <a:lvl8pPr marL="3879374" indent="0" algn="ctr">
              <a:buNone/>
              <a:defRPr sz="2424"/>
            </a:lvl8pPr>
            <a:lvl9pPr marL="4433570" indent="0" algn="ctr">
              <a:buNone/>
              <a:defRPr sz="2424"/>
            </a:lvl9pPr>
          </a:lstStyle>
          <a:p>
            <a:r>
              <a:rPr lang="en-US"/>
              <a:t>Click to edit Master subtitle style</a:t>
            </a:r>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dirty="0"/>
              <a:t>Property of the Hydraulic Institute – All rights reserved</a:t>
            </a:r>
          </a:p>
        </p:txBody>
      </p:sp>
      <p:sp>
        <p:nvSpPr>
          <p:cNvPr id="7" name="Date Placeholder 3"/>
          <p:cNvSpPr>
            <a:spLocks noGrp="1"/>
          </p:cNvSpPr>
          <p:nvPr>
            <p:ph type="dt" sz="half" idx="10"/>
          </p:nvPr>
        </p:nvSpPr>
        <p:spPr>
          <a:xfrm>
            <a:off x="2174032" y="6356350"/>
            <a:ext cx="1609217" cy="365125"/>
          </a:xfrm>
          <a:prstGeom prst="rect">
            <a:avLst/>
          </a:prstGeom>
        </p:spPr>
        <p:txBody>
          <a:bodyPr/>
          <a:lstStyle/>
          <a:p>
            <a:fld id="{B1A10115-146A-45A0-974C-EDBA942D51AB}" type="datetimeFigureOut">
              <a:rPr lang="en-US" smtClean="0"/>
              <a:t>11/14/2022</a:t>
            </a:fld>
            <a:endParaRPr lang="en-US" dirty="0"/>
          </a:p>
        </p:txBody>
      </p:sp>
      <p:sp>
        <p:nvSpPr>
          <p:cNvPr id="8" name="Footer Placeholder 4"/>
          <p:cNvSpPr txBox="1">
            <a:spLocks/>
          </p:cNvSpPr>
          <p:nvPr userDrawn="1"/>
        </p:nvSpPr>
        <p:spPr>
          <a:xfrm>
            <a:off x="3825551" y="6356350"/>
            <a:ext cx="4674638"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Proprietary &amp; Confidential – All rights reserved</a:t>
            </a:r>
            <a:endParaRPr lang="en-US" dirty="0"/>
          </a:p>
        </p:txBody>
      </p:sp>
      <p:sp>
        <p:nvSpPr>
          <p:cNvPr id="9" name="Slide Number Placeholder 5"/>
          <p:cNvSpPr txBox="1">
            <a:spLocks/>
          </p:cNvSpPr>
          <p:nvPr userDrawn="1"/>
        </p:nvSpPr>
        <p:spPr>
          <a:xfrm>
            <a:off x="8610599" y="6356350"/>
            <a:ext cx="934617"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CA061DA-7050-46FE-82EE-820D6DD70F64}" type="slidenum">
              <a:rPr lang="en-US" smtClean="0"/>
              <a:pPr/>
              <a:t>‹#›</a:t>
            </a:fld>
            <a:endParaRPr lang="en-US" dirty="0"/>
          </a:p>
        </p:txBody>
      </p:sp>
    </p:spTree>
    <p:extLst>
      <p:ext uri="{BB962C8B-B14F-4D97-AF65-F5344CB8AC3E}">
        <p14:creationId xmlns:p14="http://schemas.microsoft.com/office/powerpoint/2010/main" val="140515828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4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1"/>
          </p:nvPr>
        </p:nvSpPr>
        <p:spPr>
          <a:xfrm>
            <a:off x="4471787" y="6437718"/>
            <a:ext cx="4114800" cy="365125"/>
          </a:xfrm>
        </p:spPr>
        <p:txBody>
          <a:bodyPr/>
          <a:lstStyle/>
          <a:p>
            <a:endParaRPr lang="en-US" dirty="0"/>
          </a:p>
        </p:txBody>
      </p:sp>
      <p:sp>
        <p:nvSpPr>
          <p:cNvPr id="7" name="Slide Number Placeholder 5">
            <a:extLst>
              <a:ext uri="{FF2B5EF4-FFF2-40B4-BE49-F238E27FC236}">
                <a16:creationId xmlns:a16="http://schemas.microsoft.com/office/drawing/2014/main" id="{32759C69-203D-452B-87D4-7C51A19B41AF}"/>
              </a:ext>
            </a:extLst>
          </p:cNvPr>
          <p:cNvSpPr>
            <a:spLocks noGrp="1"/>
          </p:cNvSpPr>
          <p:nvPr>
            <p:ph type="sldNum" sz="quarter" idx="12"/>
          </p:nvPr>
        </p:nvSpPr>
        <p:spPr>
          <a:xfrm>
            <a:off x="11283693" y="72754"/>
            <a:ext cx="797668" cy="365125"/>
          </a:xfrm>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722911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7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1"/>
          </p:nvPr>
        </p:nvSpPr>
        <p:spPr>
          <a:xfrm>
            <a:off x="4471787" y="6437718"/>
            <a:ext cx="4114800" cy="365125"/>
          </a:xfrm>
        </p:spPr>
        <p:txBody>
          <a:bodyPr/>
          <a:lstStyle/>
          <a:p>
            <a:endParaRPr lang="en-US" dirty="0"/>
          </a:p>
        </p:txBody>
      </p:sp>
      <p:sp>
        <p:nvSpPr>
          <p:cNvPr id="7" name="Slide Number Placeholder 5">
            <a:extLst>
              <a:ext uri="{FF2B5EF4-FFF2-40B4-BE49-F238E27FC236}">
                <a16:creationId xmlns:a16="http://schemas.microsoft.com/office/drawing/2014/main" id="{D8002A57-1E8E-424D-A38E-5D7DB718395B}"/>
              </a:ext>
            </a:extLst>
          </p:cNvPr>
          <p:cNvSpPr>
            <a:spLocks noGrp="1"/>
          </p:cNvSpPr>
          <p:nvPr>
            <p:ph type="sldNum" sz="quarter" idx="12"/>
          </p:nvPr>
        </p:nvSpPr>
        <p:spPr>
          <a:xfrm>
            <a:off x="11283693" y="72754"/>
            <a:ext cx="797668" cy="365125"/>
          </a:xfrm>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72539829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1759014" y="1342901"/>
            <a:ext cx="9120612" cy="1325563"/>
          </a:xfrm>
          <a:prstGeom prst="rect">
            <a:avLst/>
          </a:prstGeom>
        </p:spPr>
        <p:txBody>
          <a:bodyPr/>
          <a:lstStyle>
            <a:lvl1pPr>
              <a:defRPr>
                <a:solidFill>
                  <a:schemeClr val="bg1"/>
                </a:solidFill>
                <a:latin typeface="Arial" panose="020B0604020202020204" pitchFamily="34" charset="0"/>
                <a:cs typeface="Arial" panose="020B0604020202020204" pitchFamily="34" charset="0"/>
              </a:defRPr>
            </a:lvl1pPr>
          </a:lstStyle>
          <a:p>
            <a:r>
              <a:rPr lang="en-US" dirty="0"/>
              <a:t>Click to edit Master title style</a:t>
            </a:r>
          </a:p>
        </p:txBody>
      </p:sp>
    </p:spTree>
    <p:extLst>
      <p:ext uri="{BB962C8B-B14F-4D97-AF65-F5344CB8AC3E}">
        <p14:creationId xmlns:p14="http://schemas.microsoft.com/office/powerpoint/2010/main" val="204796407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p>
        </p:txBody>
      </p:sp>
    </p:spTree>
    <p:extLst>
      <p:ext uri="{BB962C8B-B14F-4D97-AF65-F5344CB8AC3E}">
        <p14:creationId xmlns:p14="http://schemas.microsoft.com/office/powerpoint/2010/main" val="41262452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365126"/>
            <a:ext cx="12192000" cy="726696"/>
          </a:xfrm>
          <a:prstGeom prst="rect">
            <a:avLst/>
          </a:prstGeom>
        </p:spPr>
        <p:txBody>
          <a:bodyPr vert="horz" lIns="91440" tIns="45720" rIns="91440" bIns="45720" rtlCol="0" anchor="ctr">
            <a:normAutofit/>
          </a:bodyPr>
          <a:lstStyle/>
          <a:p>
            <a:r>
              <a:rPr lang="en-US" dirty="0"/>
              <a:t>Sample Title Slide – Calibri Light Size 44</a:t>
            </a:r>
          </a:p>
        </p:txBody>
      </p:sp>
      <p:sp>
        <p:nvSpPr>
          <p:cNvPr id="3" name="Text Placeholder 2"/>
          <p:cNvSpPr>
            <a:spLocks noGrp="1"/>
          </p:cNvSpPr>
          <p:nvPr>
            <p:ph type="body" idx="1"/>
          </p:nvPr>
        </p:nvSpPr>
        <p:spPr>
          <a:xfrm>
            <a:off x="196754" y="1730093"/>
            <a:ext cx="11799627" cy="4351338"/>
          </a:xfrm>
          <a:prstGeom prst="rect">
            <a:avLst/>
          </a:prstGeom>
        </p:spPr>
        <p:txBody>
          <a:bodyPr vert="horz" lIns="91440" tIns="45720" rIns="91440" bIns="45720" rtlCol="0">
            <a:normAutofit/>
          </a:bodyPr>
          <a:lstStyle/>
          <a:p>
            <a:pPr lvl="0"/>
            <a:r>
              <a:rPr lang="en-US" dirty="0"/>
              <a:t>Sample Paragraph in Calibri Light size 24</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7" name="Picture 6"/>
          <p:cNvPicPr>
            <a:picLocks noChangeAspect="1"/>
          </p:cNvPicPr>
          <p:nvPr userDrawn="1"/>
        </p:nvPicPr>
        <p:blipFill>
          <a:blip r:embed="rId19" cstate="print">
            <a:extLst>
              <a:ext uri="{28A0092B-C50C-407E-A947-70E740481C1C}">
                <a14:useLocalDpi xmlns:a14="http://schemas.microsoft.com/office/drawing/2010/main" val="0"/>
              </a:ext>
            </a:extLst>
          </a:blip>
          <a:stretch>
            <a:fillRect/>
          </a:stretch>
        </p:blipFill>
        <p:spPr>
          <a:xfrm>
            <a:off x="132496" y="6075853"/>
            <a:ext cx="2006153" cy="705539"/>
          </a:xfrm>
          <a:prstGeom prst="rect">
            <a:avLst/>
          </a:prstGeom>
        </p:spPr>
      </p:pic>
      <p:pic>
        <p:nvPicPr>
          <p:cNvPr id="8" name="Picture 7">
            <a:extLst>
              <a:ext uri="{FF2B5EF4-FFF2-40B4-BE49-F238E27FC236}">
                <a16:creationId xmlns:a16="http://schemas.microsoft.com/office/drawing/2014/main" id="{EFCD3C8B-BEFF-4AB1-8128-7AC662F1F9B7}"/>
              </a:ext>
            </a:extLst>
          </p:cNvPr>
          <p:cNvPicPr>
            <a:picLocks noChangeAspect="1"/>
          </p:cNvPicPr>
          <p:nvPr userDrawn="1"/>
        </p:nvPicPr>
        <p:blipFill>
          <a:blip r:embed="rId20" cstate="print">
            <a:extLst>
              <a:ext uri="{28A0092B-C50C-407E-A947-70E740481C1C}">
                <a14:useLocalDpi xmlns:a14="http://schemas.microsoft.com/office/drawing/2010/main" val="0"/>
              </a:ext>
            </a:extLst>
          </a:blip>
          <a:stretch>
            <a:fillRect/>
          </a:stretch>
        </p:blipFill>
        <p:spPr>
          <a:xfrm>
            <a:off x="9374688" y="5985895"/>
            <a:ext cx="2802527" cy="967936"/>
          </a:xfrm>
          <a:prstGeom prst="rect">
            <a:avLst/>
          </a:prstGeom>
        </p:spPr>
      </p:pic>
      <p:sp>
        <p:nvSpPr>
          <p:cNvPr id="6" name="Slide Number Placeholder 5"/>
          <p:cNvSpPr>
            <a:spLocks noGrp="1"/>
          </p:cNvSpPr>
          <p:nvPr>
            <p:ph type="sldNum" sz="quarter" idx="4"/>
          </p:nvPr>
        </p:nvSpPr>
        <p:spPr>
          <a:xfrm>
            <a:off x="8610600" y="6356350"/>
            <a:ext cx="766665" cy="365125"/>
          </a:xfrm>
          <a:prstGeom prst="rect">
            <a:avLst/>
          </a:prstGeom>
        </p:spPr>
        <p:txBody>
          <a:bodyPr/>
          <a:lstStyle/>
          <a:p>
            <a:fld id="{1CA061DA-7050-46FE-82EE-820D6DD70F64}" type="slidenum">
              <a:rPr lang="en-US" smtClean="0"/>
              <a:t>‹#›</a:t>
            </a:fld>
            <a:endParaRPr lang="en-US"/>
          </a:p>
        </p:txBody>
      </p:sp>
      <p:sp>
        <p:nvSpPr>
          <p:cNvPr id="9" name="Footer Placeholder 4"/>
          <p:cNvSpPr>
            <a:spLocks noGrp="1"/>
          </p:cNvSpPr>
          <p:nvPr>
            <p:ph type="ftr" sz="quarter" idx="3"/>
          </p:nvPr>
        </p:nvSpPr>
        <p:spPr>
          <a:xfrm>
            <a:off x="3722914" y="6337689"/>
            <a:ext cx="4637314" cy="365125"/>
          </a:xfrm>
          <a:prstGeom prst="rect">
            <a:avLst/>
          </a:prstGeom>
        </p:spPr>
        <p:txBody>
          <a:bodyPr/>
          <a:lstStyle/>
          <a:p>
            <a:r>
              <a:rPr lang="en-US" dirty="0"/>
              <a:t>Proprietary &amp; Confidential – All rights reserved</a:t>
            </a:r>
          </a:p>
        </p:txBody>
      </p:sp>
      <p:sp>
        <p:nvSpPr>
          <p:cNvPr id="10" name="Date Placeholder 3"/>
          <p:cNvSpPr>
            <a:spLocks noGrp="1"/>
          </p:cNvSpPr>
          <p:nvPr>
            <p:ph type="dt" sz="half" idx="2"/>
          </p:nvPr>
        </p:nvSpPr>
        <p:spPr>
          <a:xfrm>
            <a:off x="2174032" y="6356350"/>
            <a:ext cx="1407367" cy="365125"/>
          </a:xfrm>
          <a:prstGeom prst="rect">
            <a:avLst/>
          </a:prstGeom>
        </p:spPr>
        <p:txBody>
          <a:bodyPr/>
          <a:lstStyle/>
          <a:p>
            <a:fld id="{B1A10115-146A-45A0-974C-EDBA942D51AB}" type="datetimeFigureOut">
              <a:rPr lang="en-US" smtClean="0"/>
              <a:t>11/14/2022</a:t>
            </a:fld>
            <a:endParaRPr lang="en-US" dirty="0"/>
          </a:p>
        </p:txBody>
      </p:sp>
    </p:spTree>
    <p:extLst>
      <p:ext uri="{BB962C8B-B14F-4D97-AF65-F5344CB8AC3E}">
        <p14:creationId xmlns:p14="http://schemas.microsoft.com/office/powerpoint/2010/main" val="173196641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1" r:id="rId12"/>
    <p:sldLayoutId id="2147483662" r:id="rId13"/>
    <p:sldLayoutId id="2147483669" r:id="rId14"/>
    <p:sldLayoutId id="2147483670" r:id="rId15"/>
    <p:sldLayoutId id="2147483673" r:id="rId16"/>
    <p:sldLayoutId id="2147483674" r:id="rId17"/>
  </p:sldLayoutIdLst>
  <p:txStyles>
    <p:titleStyle>
      <a:lvl1pPr algn="ctr" defTabSz="914400" rtl="0" eaLnBrk="1" latinLnBrk="0" hangingPunct="1">
        <a:lnSpc>
          <a:spcPct val="90000"/>
        </a:lnSpc>
        <a:spcBef>
          <a:spcPct val="0"/>
        </a:spcBef>
        <a:buNone/>
        <a:defRPr sz="4400" b="0" kern="1200">
          <a:solidFill>
            <a:srgbClr val="44546A"/>
          </a:solidFill>
          <a:latin typeface="+mj-lt"/>
          <a:ea typeface="+mj-ea"/>
          <a:cs typeface="+mj-cs"/>
        </a:defRPr>
      </a:lvl1pPr>
    </p:titleStyle>
    <p:bodyStyle>
      <a:lvl1pPr marL="0" indent="0" algn="l" defTabSz="914400" rtl="0" eaLnBrk="1" latinLnBrk="0" hangingPunct="1">
        <a:lnSpc>
          <a:spcPct val="90000"/>
        </a:lnSpc>
        <a:spcBef>
          <a:spcPts val="1000"/>
        </a:spcBef>
        <a:buFont typeface="Arial" panose="020B0604020202020204" pitchFamily="34" charset="0"/>
        <a:buNone/>
        <a:defRPr sz="2400" kern="1200" baseline="0">
          <a:solidFill>
            <a:srgbClr val="44546A"/>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44546A"/>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44546A"/>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44546A"/>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44546A"/>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7.xml"/><Relationship Id="rId5" Type="http://schemas.openxmlformats.org/officeDocument/2006/relationships/image" Target="../media/image8.png"/><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7.xml"/><Relationship Id="rId5" Type="http://schemas.openxmlformats.org/officeDocument/2006/relationships/image" Target="../media/image11.png"/><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hyperlink" Target="https://www.pumps.org/" TargetMode="External"/><Relationship Id="rId4" Type="http://schemas.openxmlformats.org/officeDocument/2006/relationships/hyperlink" Target="https://training.pumps.org/" TargetMode="Externa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2.xml"/><Relationship Id="rId1" Type="http://schemas.openxmlformats.org/officeDocument/2006/relationships/slideLayout" Target="../slideLayouts/slideLayout14.xml"/><Relationship Id="rId5" Type="http://schemas.openxmlformats.org/officeDocument/2006/relationships/image" Target="../media/image15.png"/><Relationship Id="rId4" Type="http://schemas.openxmlformats.org/officeDocument/2006/relationships/image" Target="../media/image14.jpeg"/></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3.xml"/><Relationship Id="rId1" Type="http://schemas.openxmlformats.org/officeDocument/2006/relationships/slideLayout" Target="../slideLayouts/slideLayout15.xml"/><Relationship Id="rId4" Type="http://schemas.openxmlformats.org/officeDocument/2006/relationships/image" Target="../media/image17.png"/></Relationships>
</file>

<file path=ppt/slides/_rels/slide16.xml.rels><?xml version="1.0" encoding="UTF-8" standalone="yes"?>
<Relationships xmlns="http://schemas.openxmlformats.org/package/2006/relationships"><Relationship Id="rId3" Type="http://schemas.openxmlformats.org/officeDocument/2006/relationships/image" Target="../media/image180.png"/><Relationship Id="rId2" Type="http://schemas.openxmlformats.org/officeDocument/2006/relationships/notesSlide" Target="../notesSlides/notesSlide14.xml"/><Relationship Id="rId1" Type="http://schemas.openxmlformats.org/officeDocument/2006/relationships/slideLayout" Target="../slideLayouts/slideLayout12.xml"/><Relationship Id="rId5" Type="http://schemas.openxmlformats.org/officeDocument/2006/relationships/image" Target="../media/image19.png"/><Relationship Id="rId4" Type="http://schemas.openxmlformats.org/officeDocument/2006/relationships/image" Target="../media/image18.png"/></Relationships>
</file>

<file path=ppt/slides/_rels/slide17.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7.xml"/><Relationship Id="rId1" Type="http://schemas.openxmlformats.org/officeDocument/2006/relationships/slideLayout" Target="../slideLayouts/slideLayout12.xml"/><Relationship Id="rId5" Type="http://schemas.openxmlformats.org/officeDocument/2006/relationships/image" Target="../media/image26.png"/><Relationship Id="rId4" Type="http://schemas.openxmlformats.org/officeDocument/2006/relationships/image" Target="../media/image25.png"/></Relationships>
</file>

<file path=ppt/slides/_rels/slide2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NULL"/><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7.xml"/></Relationships>
</file>

<file path=ppt/slides/_rels/slide2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6.xml"/><Relationship Id="rId1" Type="http://schemas.openxmlformats.org/officeDocument/2006/relationships/slideLayout" Target="../slideLayouts/slideLayout12.xml"/><Relationship Id="rId5" Type="http://schemas.openxmlformats.org/officeDocument/2006/relationships/hyperlink" Target="https://estore.pumps.org/Pump-Life-Cycle-Costs-A-Guide-to-LCC-Analysis-for-Pumping-Systems-2nd-Edition-P3331.aspx" TargetMode="External"/><Relationship Id="rId4" Type="http://schemas.openxmlformats.org/officeDocument/2006/relationships/image" Target="../media/image29.png"/></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9.xml"/><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0.xml"/><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1.xml"/><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6.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6.xml"/></Relationships>
</file>

<file path=ppt/slides/_rels/slide3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4.xml"/><Relationship Id="rId1" Type="http://schemas.openxmlformats.org/officeDocument/2006/relationships/slideLayout" Target="../slideLayouts/slideLayout12.xml"/></Relationships>
</file>

<file path=ppt/slides/_rels/slide3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36.xml"/><Relationship Id="rId1" Type="http://schemas.openxmlformats.org/officeDocument/2006/relationships/slideLayout" Target="../slideLayouts/slideLayout12.xml"/></Relationships>
</file>

<file path=ppt/slides/_rels/slide4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37.xml"/><Relationship Id="rId1" Type="http://schemas.openxmlformats.org/officeDocument/2006/relationships/slideLayout" Target="../slideLayouts/slideLayout12.xml"/></Relationships>
</file>

<file path=ppt/slides/_rels/slide42.xml.rels><?xml version="1.0" encoding="UTF-8" standalone="yes"?>
<Relationships xmlns="http://schemas.openxmlformats.org/package/2006/relationships"><Relationship Id="rId3" Type="http://schemas.openxmlformats.org/officeDocument/2006/relationships/image" Target="../media/image35.emf"/><Relationship Id="rId2" Type="http://schemas.openxmlformats.org/officeDocument/2006/relationships/notesSlide" Target="../notesSlides/notesSlide38.xml"/><Relationship Id="rId1" Type="http://schemas.openxmlformats.org/officeDocument/2006/relationships/slideLayout" Target="../slideLayouts/slideLayout12.xml"/></Relationships>
</file>

<file path=ppt/slides/_rels/slide43.xml.rels><?xml version="1.0" encoding="UTF-8" standalone="yes"?>
<Relationships xmlns="http://schemas.openxmlformats.org/package/2006/relationships"><Relationship Id="rId3" Type="http://schemas.openxmlformats.org/officeDocument/2006/relationships/image" Target="../media/image35.emf"/><Relationship Id="rId2" Type="http://schemas.openxmlformats.org/officeDocument/2006/relationships/notesSlide" Target="../notesSlides/notesSlide39.xml"/><Relationship Id="rId1" Type="http://schemas.openxmlformats.org/officeDocument/2006/relationships/slideLayout" Target="../slideLayouts/slideLayout12.xml"/></Relationships>
</file>

<file path=ppt/slides/_rels/slide4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40.xml"/><Relationship Id="rId1" Type="http://schemas.openxmlformats.org/officeDocument/2006/relationships/slideLayout" Target="../slideLayouts/slideLayout1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2.xml"/></Relationships>
</file>

<file path=ppt/slides/_rels/slide4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3.xml"/><Relationship Id="rId1" Type="http://schemas.openxmlformats.org/officeDocument/2006/relationships/slideLayout" Target="../slideLayouts/slideLayout16.xml"/></Relationships>
</file>

<file path=ppt/slides/_rels/slide4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8.xml"/><Relationship Id="rId1" Type="http://schemas.openxmlformats.org/officeDocument/2006/relationships/slideLayout" Target="../slideLayouts/slideLayout16.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1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1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1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37.emf"/><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12.xml"/></Relationships>
</file>

<file path=ppt/slides/_rels/slide5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55.xml"/><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8" Type="http://schemas.openxmlformats.org/officeDocument/2006/relationships/hyperlink" Target="http://www.pumps.org/training" TargetMode="External"/><Relationship Id="rId3" Type="http://schemas.openxmlformats.org/officeDocument/2006/relationships/image" Target="../media/image38.png"/><Relationship Id="rId7" Type="http://schemas.openxmlformats.org/officeDocument/2006/relationships/image" Target="../media/image41.png"/><Relationship Id="rId2" Type="http://schemas.openxmlformats.org/officeDocument/2006/relationships/notesSlide" Target="../notesSlides/notesSlide56.xml"/><Relationship Id="rId1" Type="http://schemas.openxmlformats.org/officeDocument/2006/relationships/slideLayout" Target="../slideLayouts/slideLayout2.xml"/><Relationship Id="rId6" Type="http://schemas.openxmlformats.org/officeDocument/2006/relationships/hyperlink" Target="http://www.pumps.org/freetools" TargetMode="External"/><Relationship Id="rId5" Type="http://schemas.openxmlformats.org/officeDocument/2006/relationships/image" Target="../media/image40.png"/><Relationship Id="rId4" Type="http://schemas.openxmlformats.org/officeDocument/2006/relationships/image" Target="../media/image39.png"/><Relationship Id="rId9" Type="http://schemas.openxmlformats.org/officeDocument/2006/relationships/hyperlink" Target="https://edl.pumps.org/" TargetMode="External"/></Relationships>
</file>

<file path=ppt/slides/_rels/slide61.xml.rels><?xml version="1.0" encoding="UTF-8" standalone="yes"?>
<Relationships xmlns="http://schemas.openxmlformats.org/package/2006/relationships"><Relationship Id="rId3" Type="http://schemas.openxmlformats.org/officeDocument/2006/relationships/image" Target="../media/image42.png"/><Relationship Id="rId7" Type="http://schemas.openxmlformats.org/officeDocument/2006/relationships/image" Target="../media/image4.png"/><Relationship Id="rId2" Type="http://schemas.openxmlformats.org/officeDocument/2006/relationships/notesSlide" Target="../notesSlides/notesSlide57.xml"/><Relationship Id="rId1" Type="http://schemas.openxmlformats.org/officeDocument/2006/relationships/slideLayout" Target="../slideLayouts/slideLayout2.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3.png"/></Relationships>
</file>

<file path=ppt/slides/_rels/slide62.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58.xml"/><Relationship Id="rId1" Type="http://schemas.openxmlformats.org/officeDocument/2006/relationships/slideLayout" Target="../slideLayouts/slideLayout2.xml"/><Relationship Id="rId4" Type="http://schemas.openxmlformats.org/officeDocument/2006/relationships/image" Target="../media/image47.png"/></Relationships>
</file>

<file path=ppt/slides/_rels/slide63.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4">
            <a:extLst>
              <a:ext uri="{FF2B5EF4-FFF2-40B4-BE49-F238E27FC236}">
                <a16:creationId xmlns:a16="http://schemas.microsoft.com/office/drawing/2014/main" id="{3D27AFF0-08A9-E17B-1FA2-70AA4B18D473}"/>
              </a:ext>
            </a:extLst>
          </p:cNvPr>
          <p:cNvPicPr>
            <a:picLocks noChangeAspect="1" noChangeArrowheads="1"/>
          </p:cNvPicPr>
          <p:nvPr/>
        </p:nvPicPr>
        <p:blipFill>
          <a:blip r:embed="rId3">
            <a:alphaModFix amt="39000"/>
            <a:extLst>
              <a:ext uri="{28A0092B-C50C-407E-A947-70E740481C1C}">
                <a14:useLocalDpi xmlns:a14="http://schemas.microsoft.com/office/drawing/2010/main" val="0"/>
              </a:ext>
            </a:extLst>
          </a:blip>
          <a:srcRect/>
          <a:stretch>
            <a:fillRect/>
          </a:stretch>
        </p:blipFill>
        <p:spPr bwMode="auto">
          <a:xfrm>
            <a:off x="194310" y="203239"/>
            <a:ext cx="11807190" cy="6448985"/>
          </a:xfrm>
          <a:prstGeom prst="rect">
            <a:avLst/>
          </a:prstGeom>
          <a:noFill/>
          <a:extLst>
            <a:ext uri="{909E8E84-426E-40DD-AFC4-6F175D3DCCD1}">
              <a14:hiddenFill xmlns:a14="http://schemas.microsoft.com/office/drawing/2010/main">
                <a:solidFill>
                  <a:srgbClr val="FFFFFF"/>
                </a:solidFill>
              </a14:hiddenFill>
            </a:ext>
          </a:extLst>
        </p:spPr>
      </p:pic>
      <p:sp>
        <p:nvSpPr>
          <p:cNvPr id="3" name="Subtitle 2"/>
          <p:cNvSpPr>
            <a:spLocks noGrp="1"/>
          </p:cNvSpPr>
          <p:nvPr>
            <p:ph type="subTitle" idx="1"/>
          </p:nvPr>
        </p:nvSpPr>
        <p:spPr>
          <a:xfrm>
            <a:off x="1520456" y="1475739"/>
            <a:ext cx="9144000" cy="1655762"/>
          </a:xfrm>
        </p:spPr>
        <p:txBody>
          <a:bodyPr>
            <a:noAutofit/>
          </a:bodyPr>
          <a:lstStyle/>
          <a:p>
            <a:r>
              <a:rPr lang="en-US" sz="4400" b="1" dirty="0">
                <a:solidFill>
                  <a:srgbClr val="002060"/>
                </a:solidFill>
                <a:latin typeface="+mj-lt"/>
              </a:rPr>
              <a:t>Pump Industry Fundamental Body of Knowledge </a:t>
            </a:r>
          </a:p>
          <a:p>
            <a:endParaRPr lang="en-US" sz="4400" dirty="0"/>
          </a:p>
          <a:p>
            <a:r>
              <a:rPr lang="en-US" sz="4400" dirty="0"/>
              <a:t>  </a:t>
            </a:r>
          </a:p>
        </p:txBody>
      </p:sp>
      <p:sp>
        <p:nvSpPr>
          <p:cNvPr id="4" name="TextBox 3">
            <a:extLst>
              <a:ext uri="{FF2B5EF4-FFF2-40B4-BE49-F238E27FC236}">
                <a16:creationId xmlns:a16="http://schemas.microsoft.com/office/drawing/2014/main" id="{B07E064C-CC6C-1040-72B5-E147E70B8A73}"/>
              </a:ext>
            </a:extLst>
          </p:cNvPr>
          <p:cNvSpPr txBox="1"/>
          <p:nvPr/>
        </p:nvSpPr>
        <p:spPr>
          <a:xfrm>
            <a:off x="1924493" y="3522642"/>
            <a:ext cx="8335926" cy="1446550"/>
          </a:xfrm>
          <a:prstGeom prst="rect">
            <a:avLst/>
          </a:prstGeom>
          <a:noFill/>
        </p:spPr>
        <p:txBody>
          <a:bodyPr wrap="square">
            <a:spAutoFit/>
          </a:bodyPr>
          <a:lstStyle/>
          <a:p>
            <a:pPr algn="ctr"/>
            <a:r>
              <a:rPr lang="en-US" sz="4400" b="1" dirty="0">
                <a:solidFill>
                  <a:srgbClr val="002060"/>
                </a:solidFill>
                <a:latin typeface="+mj-lt"/>
              </a:rPr>
              <a:t>Pump System Optimization and Assessment Principles  </a:t>
            </a:r>
          </a:p>
        </p:txBody>
      </p:sp>
    </p:spTree>
    <p:extLst>
      <p:ext uri="{BB962C8B-B14F-4D97-AF65-F5344CB8AC3E}">
        <p14:creationId xmlns:p14="http://schemas.microsoft.com/office/powerpoint/2010/main" val="12143992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D78EA7-44E1-BC69-A3F6-DF070C5E82A9}"/>
              </a:ext>
            </a:extLst>
          </p:cNvPr>
          <p:cNvSpPr>
            <a:spLocks noGrp="1"/>
          </p:cNvSpPr>
          <p:nvPr>
            <p:ph type="title"/>
          </p:nvPr>
        </p:nvSpPr>
        <p:spPr/>
        <p:txBody>
          <a:bodyPr/>
          <a:lstStyle/>
          <a:p>
            <a:r>
              <a:rPr lang="en-US" b="1" dirty="0">
                <a:solidFill>
                  <a:srgbClr val="002060"/>
                </a:solidFill>
              </a:rPr>
              <a:t>Agenda</a:t>
            </a:r>
          </a:p>
        </p:txBody>
      </p:sp>
      <p:sp>
        <p:nvSpPr>
          <p:cNvPr id="3" name="Content Placeholder 2">
            <a:extLst>
              <a:ext uri="{FF2B5EF4-FFF2-40B4-BE49-F238E27FC236}">
                <a16:creationId xmlns:a16="http://schemas.microsoft.com/office/drawing/2014/main" id="{9C273EAE-FCB4-D753-E1E5-A5CFD22E99AE}"/>
              </a:ext>
            </a:extLst>
          </p:cNvPr>
          <p:cNvSpPr>
            <a:spLocks noGrp="1"/>
          </p:cNvSpPr>
          <p:nvPr>
            <p:ph idx="1"/>
          </p:nvPr>
        </p:nvSpPr>
        <p:spPr>
          <a:xfrm>
            <a:off x="196186" y="1791950"/>
            <a:ext cx="11799627" cy="4351338"/>
          </a:xfrm>
        </p:spPr>
        <p:txBody>
          <a:bodyPr>
            <a:normAutofit/>
          </a:bodyPr>
          <a:lstStyle/>
          <a:p>
            <a:pPr marL="342900" indent="-342900">
              <a:buFont typeface="Wingdings" panose="05000000000000000000" pitchFamily="2" charset="2"/>
              <a:buChar char="Ø"/>
            </a:pPr>
            <a:r>
              <a:rPr lang="en-US" sz="2800" b="1" dirty="0">
                <a:latin typeface="+mj-lt"/>
              </a:rPr>
              <a:t>Pump Industry Fundamental Body of Knowledge</a:t>
            </a:r>
          </a:p>
          <a:p>
            <a:pPr marL="342900" indent="-342900">
              <a:buFont typeface="Wingdings" panose="05000000000000000000" pitchFamily="2" charset="2"/>
              <a:buChar char="Ø"/>
            </a:pPr>
            <a:r>
              <a:rPr lang="en-US" sz="2800" b="1" dirty="0">
                <a:latin typeface="+mj-lt"/>
              </a:rPr>
              <a:t>Introduction to the Pump Industry Knowledge Areas</a:t>
            </a:r>
          </a:p>
          <a:p>
            <a:pPr marL="342900" indent="-342900">
              <a:buFont typeface="Wingdings" panose="05000000000000000000" pitchFamily="2" charset="2"/>
              <a:buChar char="Ø"/>
            </a:pPr>
            <a:r>
              <a:rPr lang="en-US" sz="2800" b="1" dirty="0">
                <a:latin typeface="+mj-lt"/>
              </a:rPr>
              <a:t>Overview of Pump System Fundamentals</a:t>
            </a:r>
          </a:p>
          <a:p>
            <a:pPr marL="342900" indent="-342900">
              <a:buFont typeface="Wingdings" panose="05000000000000000000" pitchFamily="2" charset="2"/>
              <a:buChar char="Ø"/>
            </a:pPr>
            <a:r>
              <a:rPr lang="en-US" sz="2800" b="1" dirty="0">
                <a:latin typeface="+mj-lt"/>
              </a:rPr>
              <a:t>Overview of Pump System Assessment Principals</a:t>
            </a:r>
          </a:p>
          <a:p>
            <a:pPr marL="342900" indent="-342900">
              <a:buFont typeface="Wingdings" panose="05000000000000000000" pitchFamily="2" charset="2"/>
              <a:buChar char="Ø"/>
            </a:pPr>
            <a:r>
              <a:rPr lang="en-US" sz="2800" b="1" dirty="0">
                <a:latin typeface="+mj-lt"/>
              </a:rPr>
              <a:t>Overview of Pump System Optimization Principals</a:t>
            </a:r>
          </a:p>
          <a:p>
            <a:pPr marL="342900" indent="-342900">
              <a:buFont typeface="Wingdings" panose="05000000000000000000" pitchFamily="2" charset="2"/>
              <a:buChar char="Ø"/>
            </a:pPr>
            <a:endParaRPr lang="en-US" sz="2000" dirty="0">
              <a:latin typeface="+mj-lt"/>
            </a:endParaRPr>
          </a:p>
        </p:txBody>
      </p:sp>
    </p:spTree>
    <p:extLst>
      <p:ext uri="{BB962C8B-B14F-4D97-AF65-F5344CB8AC3E}">
        <p14:creationId xmlns:p14="http://schemas.microsoft.com/office/powerpoint/2010/main" val="7493725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title" idx="4294967295"/>
          </p:nvPr>
        </p:nvSpPr>
        <p:spPr>
          <a:xfrm>
            <a:off x="0" y="0"/>
            <a:ext cx="12191999" cy="717550"/>
          </a:xfrm>
          <a:prstGeom prst="rect">
            <a:avLst/>
          </a:prstGeom>
        </p:spPr>
        <p:txBody>
          <a:bodyPr/>
          <a:lstStyle/>
          <a:p>
            <a:pPr>
              <a:defRPr/>
            </a:pPr>
            <a:r>
              <a:rPr lang="de-CH" altLang="en-US" sz="4000" b="1" dirty="0">
                <a:solidFill>
                  <a:srgbClr val="002060"/>
                </a:solidFill>
              </a:rPr>
              <a:t>Pump Industry Fundamentals Body of Knowledge (BOK)</a:t>
            </a:r>
            <a:endParaRPr lang="de-DE" altLang="en-US" sz="4000" b="1" kern="1200" dirty="0">
              <a:solidFill>
                <a:srgbClr val="002060"/>
              </a:solidFill>
              <a:ea typeface="+mn-ea"/>
              <a:cs typeface="+mn-cs"/>
            </a:endParaRPr>
          </a:p>
        </p:txBody>
      </p:sp>
      <p:sp>
        <p:nvSpPr>
          <p:cNvPr id="2" name="TextBox 1">
            <a:extLst>
              <a:ext uri="{FF2B5EF4-FFF2-40B4-BE49-F238E27FC236}">
                <a16:creationId xmlns:a16="http://schemas.microsoft.com/office/drawing/2014/main" id="{67845C45-C1B0-45F2-72A7-7E3AA556D899}"/>
              </a:ext>
            </a:extLst>
          </p:cNvPr>
          <p:cNvSpPr txBox="1"/>
          <p:nvPr/>
        </p:nvSpPr>
        <p:spPr>
          <a:xfrm>
            <a:off x="251115" y="451116"/>
            <a:ext cx="8727142" cy="5601533"/>
          </a:xfrm>
          <a:prstGeom prst="rect">
            <a:avLst/>
          </a:prstGeom>
          <a:noFill/>
        </p:spPr>
        <p:txBody>
          <a:bodyPr wrap="square" rtlCol="0">
            <a:spAutoFit/>
          </a:bodyPr>
          <a:lstStyle/>
          <a:p>
            <a:endParaRPr lang="en-US" dirty="0"/>
          </a:p>
          <a:p>
            <a:r>
              <a:rPr lang="en-US" sz="2000" dirty="0"/>
              <a:t>The </a:t>
            </a:r>
            <a:r>
              <a:rPr lang="en-US" sz="2000" b="1" i="1" dirty="0"/>
              <a:t>Pump Industry Fundamentals Body of Knowledge </a:t>
            </a:r>
            <a:r>
              <a:rPr lang="en-US" sz="2000" dirty="0"/>
              <a:t>covers general pump system fundamental knowledge requirements (learning outcomes) that should be common across job functions and industries. </a:t>
            </a:r>
          </a:p>
          <a:p>
            <a:endParaRPr lang="en-US" sz="2000" dirty="0"/>
          </a:p>
          <a:p>
            <a:r>
              <a:rPr lang="en-US" sz="2000" dirty="0"/>
              <a:t>Each learning outcome contains multiple primary topics required for professionals working in the pump and fluid handling industries; however, it does not provide the actual training. </a:t>
            </a:r>
          </a:p>
          <a:p>
            <a:endParaRPr lang="en-US" sz="2000" dirty="0"/>
          </a:p>
          <a:p>
            <a:r>
              <a:rPr lang="en-US" sz="2000" dirty="0"/>
              <a:t>The learning outcomes described cut across engineering, manufacturing, sales, distribution, consultants, owners and operators of the pumping system. </a:t>
            </a:r>
          </a:p>
          <a:p>
            <a:endParaRPr lang="en-US" sz="2000" dirty="0"/>
          </a:p>
          <a:p>
            <a:r>
              <a:rPr lang="en-US" sz="2000" dirty="0"/>
              <a:t>It is understood that certain markets will have specific knowledge requirements, but it is not the intent of this document to cover these in detail. </a:t>
            </a:r>
          </a:p>
          <a:p>
            <a:endParaRPr lang="en-US" sz="2000" dirty="0"/>
          </a:p>
          <a:p>
            <a:r>
              <a:rPr lang="en-US" sz="2000" dirty="0"/>
              <a:t>This Body of Knowledge is intended to act as a roadmap to guide the user in their quest to outline fundamental training or knowledge requirements for markets and job positions in the pump industry. </a:t>
            </a:r>
          </a:p>
        </p:txBody>
      </p:sp>
      <p:pic>
        <p:nvPicPr>
          <p:cNvPr id="7" name="Picture 6">
            <a:extLst>
              <a:ext uri="{FF2B5EF4-FFF2-40B4-BE49-F238E27FC236}">
                <a16:creationId xmlns:a16="http://schemas.microsoft.com/office/drawing/2014/main" id="{BD5BDCBC-3EB5-2221-CC46-827CBD5FE22F}"/>
              </a:ext>
            </a:extLst>
          </p:cNvPr>
          <p:cNvPicPr>
            <a:picLocks noChangeAspect="1"/>
          </p:cNvPicPr>
          <p:nvPr/>
        </p:nvPicPr>
        <p:blipFill>
          <a:blip r:embed="rId3"/>
          <a:stretch>
            <a:fillRect/>
          </a:stretch>
        </p:blipFill>
        <p:spPr>
          <a:xfrm>
            <a:off x="9183552" y="1609713"/>
            <a:ext cx="2803152" cy="3638574"/>
          </a:xfrm>
          <a:prstGeom prst="rect">
            <a:avLst/>
          </a:prstGeom>
          <a:ln>
            <a:noFill/>
          </a:ln>
          <a:effectLst>
            <a:outerShdw blurRad="50800" dist="38100" dir="13500000" algn="br" rotWithShape="0">
              <a:prstClr val="black">
                <a:alpha val="40000"/>
              </a:prstClr>
            </a:out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1000" fill="hold"/>
                                        <p:tgtEl>
                                          <p:spTgt spid="7"/>
                                        </p:tgtEl>
                                        <p:attrNameLst>
                                          <p:attrName>ppt_w</p:attrName>
                                        </p:attrNameLst>
                                      </p:cBhvr>
                                      <p:tavLst>
                                        <p:tav tm="0">
                                          <p:val>
                                            <p:fltVal val="0"/>
                                          </p:val>
                                        </p:tav>
                                        <p:tav tm="100000">
                                          <p:val>
                                            <p:strVal val="#ppt_w"/>
                                          </p:val>
                                        </p:tav>
                                      </p:tavLst>
                                    </p:anim>
                                    <p:anim calcmode="lin" valueType="num">
                                      <p:cBhvr>
                                        <p:cTn id="8" dur="1000" fill="hold"/>
                                        <p:tgtEl>
                                          <p:spTgt spid="7"/>
                                        </p:tgtEl>
                                        <p:attrNameLst>
                                          <p:attrName>ppt_h</p:attrName>
                                        </p:attrNameLst>
                                      </p:cBhvr>
                                      <p:tavLst>
                                        <p:tav tm="0">
                                          <p:val>
                                            <p:fltVal val="0"/>
                                          </p:val>
                                        </p:tav>
                                        <p:tav tm="100000">
                                          <p:val>
                                            <p:strVal val="#ppt_h"/>
                                          </p:val>
                                        </p:tav>
                                      </p:tavLst>
                                    </p:anim>
                                    <p:anim calcmode="lin" valueType="num">
                                      <p:cBhvr>
                                        <p:cTn id="9" dur="1000" fill="hold"/>
                                        <p:tgtEl>
                                          <p:spTgt spid="7"/>
                                        </p:tgtEl>
                                        <p:attrNameLst>
                                          <p:attrName>style.rotation</p:attrName>
                                        </p:attrNameLst>
                                      </p:cBhvr>
                                      <p:tavLst>
                                        <p:tav tm="0">
                                          <p:val>
                                            <p:fltVal val="90"/>
                                          </p:val>
                                        </p:tav>
                                        <p:tav tm="100000">
                                          <p:val>
                                            <p:fltVal val="0"/>
                                          </p:val>
                                        </p:tav>
                                      </p:tavLst>
                                    </p:anim>
                                    <p:animEffect transition="in" filter="fade">
                                      <p:cBhvr>
                                        <p:cTn id="10" dur="1000"/>
                                        <p:tgtEl>
                                          <p:spTgt spid="7"/>
                                        </p:tgtEl>
                                      </p:cBhvr>
                                    </p:animEffect>
                                  </p:childTnLst>
                                </p:cTn>
                              </p:par>
                            </p:childTnLst>
                          </p:cTn>
                        </p:par>
                      </p:childTnLst>
                    </p:cTn>
                  </p:par>
                  <p:par>
                    <p:cTn id="11" fill="hold">
                      <p:stCondLst>
                        <p:cond delay="indefinite"/>
                      </p:stCondLst>
                      <p:childTnLst>
                        <p:par>
                          <p:cTn id="12" fill="hold">
                            <p:stCondLst>
                              <p:cond delay="0"/>
                            </p:stCondLst>
                            <p:childTnLst>
                              <p:par>
                                <p:cTn id="13" presetID="42" presetClass="entr" presetSubtype="0" fill="hold" nodeType="clickEffect">
                                  <p:stCondLst>
                                    <p:cond delay="0"/>
                                  </p:stCondLst>
                                  <p:childTnLst>
                                    <p:set>
                                      <p:cBhvr>
                                        <p:cTn id="14" dur="1" fill="hold">
                                          <p:stCondLst>
                                            <p:cond delay="0"/>
                                          </p:stCondLst>
                                        </p:cTn>
                                        <p:tgtEl>
                                          <p:spTgt spid="2">
                                            <p:txEl>
                                              <p:pRg st="1" end="1"/>
                                            </p:txEl>
                                          </p:spTgt>
                                        </p:tgtEl>
                                        <p:attrNameLst>
                                          <p:attrName>style.visibility</p:attrName>
                                        </p:attrNameLst>
                                      </p:cBhvr>
                                      <p:to>
                                        <p:strVal val="visible"/>
                                      </p:to>
                                    </p:set>
                                    <p:animEffect transition="in" filter="fade">
                                      <p:cBhvr>
                                        <p:cTn id="15" dur="1000"/>
                                        <p:tgtEl>
                                          <p:spTgt spid="2">
                                            <p:txEl>
                                              <p:pRg st="1" end="1"/>
                                            </p:txEl>
                                          </p:spTgt>
                                        </p:tgtEl>
                                      </p:cBhvr>
                                    </p:animEffect>
                                    <p:anim calcmode="lin" valueType="num">
                                      <p:cBhvr>
                                        <p:cTn id="16"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17" dur="1000" fill="hold"/>
                                        <p:tgtEl>
                                          <p:spTgt spid="2">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42" presetClass="entr" presetSubtype="0" fill="hold" nodeType="clickEffect">
                                  <p:stCondLst>
                                    <p:cond delay="0"/>
                                  </p:stCondLst>
                                  <p:childTnLst>
                                    <p:set>
                                      <p:cBhvr>
                                        <p:cTn id="21" dur="1" fill="hold">
                                          <p:stCondLst>
                                            <p:cond delay="0"/>
                                          </p:stCondLst>
                                        </p:cTn>
                                        <p:tgtEl>
                                          <p:spTgt spid="2">
                                            <p:txEl>
                                              <p:pRg st="3" end="3"/>
                                            </p:txEl>
                                          </p:spTgt>
                                        </p:tgtEl>
                                        <p:attrNameLst>
                                          <p:attrName>style.visibility</p:attrName>
                                        </p:attrNameLst>
                                      </p:cBhvr>
                                      <p:to>
                                        <p:strVal val="visible"/>
                                      </p:to>
                                    </p:set>
                                    <p:animEffect transition="in" filter="fade">
                                      <p:cBhvr>
                                        <p:cTn id="22" dur="1000"/>
                                        <p:tgtEl>
                                          <p:spTgt spid="2">
                                            <p:txEl>
                                              <p:pRg st="3" end="3"/>
                                            </p:txEl>
                                          </p:spTgt>
                                        </p:tgtEl>
                                      </p:cBhvr>
                                    </p:animEffect>
                                    <p:anim calcmode="lin" valueType="num">
                                      <p:cBhvr>
                                        <p:cTn id="23" dur="1000" fill="hold"/>
                                        <p:tgtEl>
                                          <p:spTgt spid="2">
                                            <p:txEl>
                                              <p:pRg st="3" end="3"/>
                                            </p:txEl>
                                          </p:spTgt>
                                        </p:tgtEl>
                                        <p:attrNameLst>
                                          <p:attrName>ppt_x</p:attrName>
                                        </p:attrNameLst>
                                      </p:cBhvr>
                                      <p:tavLst>
                                        <p:tav tm="0">
                                          <p:val>
                                            <p:strVal val="#ppt_x"/>
                                          </p:val>
                                        </p:tav>
                                        <p:tav tm="100000">
                                          <p:val>
                                            <p:strVal val="#ppt_x"/>
                                          </p:val>
                                        </p:tav>
                                      </p:tavLst>
                                    </p:anim>
                                    <p:anim calcmode="lin" valueType="num">
                                      <p:cBhvr>
                                        <p:cTn id="24" dur="1000" fill="hold"/>
                                        <p:tgtEl>
                                          <p:spTgt spid="2">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42" presetClass="entr" presetSubtype="0" fill="hold" nodeType="clickEffect">
                                  <p:stCondLst>
                                    <p:cond delay="0"/>
                                  </p:stCondLst>
                                  <p:childTnLst>
                                    <p:set>
                                      <p:cBhvr>
                                        <p:cTn id="28" dur="1" fill="hold">
                                          <p:stCondLst>
                                            <p:cond delay="0"/>
                                          </p:stCondLst>
                                        </p:cTn>
                                        <p:tgtEl>
                                          <p:spTgt spid="2">
                                            <p:txEl>
                                              <p:pRg st="5" end="5"/>
                                            </p:txEl>
                                          </p:spTgt>
                                        </p:tgtEl>
                                        <p:attrNameLst>
                                          <p:attrName>style.visibility</p:attrName>
                                        </p:attrNameLst>
                                      </p:cBhvr>
                                      <p:to>
                                        <p:strVal val="visible"/>
                                      </p:to>
                                    </p:set>
                                    <p:animEffect transition="in" filter="fade">
                                      <p:cBhvr>
                                        <p:cTn id="29" dur="1000"/>
                                        <p:tgtEl>
                                          <p:spTgt spid="2">
                                            <p:txEl>
                                              <p:pRg st="5" end="5"/>
                                            </p:txEl>
                                          </p:spTgt>
                                        </p:tgtEl>
                                      </p:cBhvr>
                                    </p:animEffect>
                                    <p:anim calcmode="lin" valueType="num">
                                      <p:cBhvr>
                                        <p:cTn id="30" dur="1000" fill="hold"/>
                                        <p:tgtEl>
                                          <p:spTgt spid="2">
                                            <p:txEl>
                                              <p:pRg st="5" end="5"/>
                                            </p:txEl>
                                          </p:spTgt>
                                        </p:tgtEl>
                                        <p:attrNameLst>
                                          <p:attrName>ppt_x</p:attrName>
                                        </p:attrNameLst>
                                      </p:cBhvr>
                                      <p:tavLst>
                                        <p:tav tm="0">
                                          <p:val>
                                            <p:strVal val="#ppt_x"/>
                                          </p:val>
                                        </p:tav>
                                        <p:tav tm="100000">
                                          <p:val>
                                            <p:strVal val="#ppt_x"/>
                                          </p:val>
                                        </p:tav>
                                      </p:tavLst>
                                    </p:anim>
                                    <p:anim calcmode="lin" valueType="num">
                                      <p:cBhvr>
                                        <p:cTn id="31" dur="1000" fill="hold"/>
                                        <p:tgtEl>
                                          <p:spTgt spid="2">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42" presetClass="entr" presetSubtype="0" fill="hold" nodeType="clickEffect">
                                  <p:stCondLst>
                                    <p:cond delay="0"/>
                                  </p:stCondLst>
                                  <p:childTnLst>
                                    <p:set>
                                      <p:cBhvr>
                                        <p:cTn id="35" dur="1" fill="hold">
                                          <p:stCondLst>
                                            <p:cond delay="0"/>
                                          </p:stCondLst>
                                        </p:cTn>
                                        <p:tgtEl>
                                          <p:spTgt spid="2">
                                            <p:txEl>
                                              <p:pRg st="7" end="7"/>
                                            </p:txEl>
                                          </p:spTgt>
                                        </p:tgtEl>
                                        <p:attrNameLst>
                                          <p:attrName>style.visibility</p:attrName>
                                        </p:attrNameLst>
                                      </p:cBhvr>
                                      <p:to>
                                        <p:strVal val="visible"/>
                                      </p:to>
                                    </p:set>
                                    <p:animEffect transition="in" filter="fade">
                                      <p:cBhvr>
                                        <p:cTn id="36" dur="1000"/>
                                        <p:tgtEl>
                                          <p:spTgt spid="2">
                                            <p:txEl>
                                              <p:pRg st="7" end="7"/>
                                            </p:txEl>
                                          </p:spTgt>
                                        </p:tgtEl>
                                      </p:cBhvr>
                                    </p:animEffect>
                                    <p:anim calcmode="lin" valueType="num">
                                      <p:cBhvr>
                                        <p:cTn id="37" dur="1000" fill="hold"/>
                                        <p:tgtEl>
                                          <p:spTgt spid="2">
                                            <p:txEl>
                                              <p:pRg st="7" end="7"/>
                                            </p:txEl>
                                          </p:spTgt>
                                        </p:tgtEl>
                                        <p:attrNameLst>
                                          <p:attrName>ppt_x</p:attrName>
                                        </p:attrNameLst>
                                      </p:cBhvr>
                                      <p:tavLst>
                                        <p:tav tm="0">
                                          <p:val>
                                            <p:strVal val="#ppt_x"/>
                                          </p:val>
                                        </p:tav>
                                        <p:tav tm="100000">
                                          <p:val>
                                            <p:strVal val="#ppt_x"/>
                                          </p:val>
                                        </p:tav>
                                      </p:tavLst>
                                    </p:anim>
                                    <p:anim calcmode="lin" valueType="num">
                                      <p:cBhvr>
                                        <p:cTn id="38" dur="1000" fill="hold"/>
                                        <p:tgtEl>
                                          <p:spTgt spid="2">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42" presetClass="entr" presetSubtype="0" fill="hold" nodeType="clickEffect">
                                  <p:stCondLst>
                                    <p:cond delay="0"/>
                                  </p:stCondLst>
                                  <p:childTnLst>
                                    <p:set>
                                      <p:cBhvr>
                                        <p:cTn id="42" dur="1" fill="hold">
                                          <p:stCondLst>
                                            <p:cond delay="0"/>
                                          </p:stCondLst>
                                        </p:cTn>
                                        <p:tgtEl>
                                          <p:spTgt spid="2">
                                            <p:txEl>
                                              <p:pRg st="9" end="9"/>
                                            </p:txEl>
                                          </p:spTgt>
                                        </p:tgtEl>
                                        <p:attrNameLst>
                                          <p:attrName>style.visibility</p:attrName>
                                        </p:attrNameLst>
                                      </p:cBhvr>
                                      <p:to>
                                        <p:strVal val="visible"/>
                                      </p:to>
                                    </p:set>
                                    <p:animEffect transition="in" filter="fade">
                                      <p:cBhvr>
                                        <p:cTn id="43" dur="1000"/>
                                        <p:tgtEl>
                                          <p:spTgt spid="2">
                                            <p:txEl>
                                              <p:pRg st="9" end="9"/>
                                            </p:txEl>
                                          </p:spTgt>
                                        </p:tgtEl>
                                      </p:cBhvr>
                                    </p:animEffect>
                                    <p:anim calcmode="lin" valueType="num">
                                      <p:cBhvr>
                                        <p:cTn id="44" dur="1000" fill="hold"/>
                                        <p:tgtEl>
                                          <p:spTgt spid="2">
                                            <p:txEl>
                                              <p:pRg st="9" end="9"/>
                                            </p:txEl>
                                          </p:spTgt>
                                        </p:tgtEl>
                                        <p:attrNameLst>
                                          <p:attrName>ppt_x</p:attrName>
                                        </p:attrNameLst>
                                      </p:cBhvr>
                                      <p:tavLst>
                                        <p:tav tm="0">
                                          <p:val>
                                            <p:strVal val="#ppt_x"/>
                                          </p:val>
                                        </p:tav>
                                        <p:tav tm="100000">
                                          <p:val>
                                            <p:strVal val="#ppt_x"/>
                                          </p:val>
                                        </p:tav>
                                      </p:tavLst>
                                    </p:anim>
                                    <p:anim calcmode="lin" valueType="num">
                                      <p:cBhvr>
                                        <p:cTn id="45" dur="1000" fill="hold"/>
                                        <p:tgtEl>
                                          <p:spTgt spid="2">
                                            <p:txEl>
                                              <p:pRg st="9" end="9"/>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title" idx="4294967295"/>
          </p:nvPr>
        </p:nvSpPr>
        <p:spPr>
          <a:xfrm>
            <a:off x="-7849" y="140911"/>
            <a:ext cx="12192000" cy="717550"/>
          </a:xfrm>
          <a:prstGeom prst="rect">
            <a:avLst/>
          </a:prstGeom>
        </p:spPr>
        <p:txBody>
          <a:bodyPr/>
          <a:lstStyle/>
          <a:p>
            <a:pPr algn="ctr">
              <a:defRPr/>
            </a:pPr>
            <a:r>
              <a:rPr lang="de-CH" altLang="en-US" sz="4000" b="1" dirty="0">
                <a:solidFill>
                  <a:srgbClr val="002060"/>
                </a:solidFill>
              </a:rPr>
              <a:t>Pump Industry Fundamentals Body of Knowledge (BOK)</a:t>
            </a:r>
            <a:endParaRPr lang="de-DE" altLang="en-US" sz="4000" b="1" kern="1200" dirty="0">
              <a:solidFill>
                <a:srgbClr val="002060"/>
              </a:solidFill>
              <a:ea typeface="+mn-ea"/>
              <a:cs typeface="+mn-cs"/>
            </a:endParaRPr>
          </a:p>
        </p:txBody>
      </p:sp>
      <p:sp>
        <p:nvSpPr>
          <p:cNvPr id="2" name="TextBox 1">
            <a:extLst>
              <a:ext uri="{FF2B5EF4-FFF2-40B4-BE49-F238E27FC236}">
                <a16:creationId xmlns:a16="http://schemas.microsoft.com/office/drawing/2014/main" id="{67845C45-C1B0-45F2-72A7-7E3AA556D899}"/>
              </a:ext>
            </a:extLst>
          </p:cNvPr>
          <p:cNvSpPr txBox="1"/>
          <p:nvPr/>
        </p:nvSpPr>
        <p:spPr>
          <a:xfrm>
            <a:off x="328327" y="893080"/>
            <a:ext cx="11519648" cy="5570756"/>
          </a:xfrm>
          <a:prstGeom prst="rect">
            <a:avLst/>
          </a:prstGeom>
          <a:noFill/>
        </p:spPr>
        <p:txBody>
          <a:bodyPr wrap="square" rtlCol="0">
            <a:spAutoFit/>
          </a:bodyPr>
          <a:lstStyle/>
          <a:p>
            <a:r>
              <a:rPr lang="en-US" sz="2000" b="1" dirty="0">
                <a:latin typeface="+mj-lt"/>
              </a:rPr>
              <a:t>There are 16 Learning Outcomes identified, each of which consists of multiple Primary Topics.</a:t>
            </a:r>
          </a:p>
          <a:p>
            <a:endParaRPr lang="en-US" sz="2000" b="1" dirty="0">
              <a:latin typeface="+mj-lt"/>
            </a:endParaRPr>
          </a:p>
          <a:p>
            <a:r>
              <a:rPr lang="en-US" sz="2000" b="1" dirty="0">
                <a:latin typeface="+mj-lt"/>
              </a:rPr>
              <a:t>	</a:t>
            </a:r>
            <a:r>
              <a:rPr lang="en-US" sz="1600" b="1" dirty="0">
                <a:latin typeface="+mj-lt"/>
              </a:rPr>
              <a:t>Learning Outcomes </a:t>
            </a:r>
          </a:p>
          <a:p>
            <a:endParaRPr lang="en-US" sz="1600" dirty="0">
              <a:latin typeface="+mj-lt"/>
            </a:endParaRPr>
          </a:p>
          <a:p>
            <a:pPr lvl="3" indent="-457200">
              <a:buFont typeface="+mj-lt"/>
              <a:buAutoNum type="arabicPeriod"/>
            </a:pPr>
            <a:r>
              <a:rPr lang="en-US" sz="1600" dirty="0">
                <a:latin typeface="+mj-lt"/>
              </a:rPr>
              <a:t>Introduction to Pumps</a:t>
            </a:r>
          </a:p>
          <a:p>
            <a:pPr lvl="3" indent="-457200">
              <a:buFont typeface="+mj-lt"/>
              <a:buAutoNum type="arabicPeriod"/>
            </a:pPr>
            <a:r>
              <a:rPr lang="en-US" sz="1600" dirty="0">
                <a:latin typeface="+mj-lt"/>
              </a:rPr>
              <a:t>Pump Performance Curves and Power Consumption</a:t>
            </a:r>
          </a:p>
          <a:p>
            <a:pPr lvl="3" indent="-457200">
              <a:buFont typeface="+mj-lt"/>
              <a:buAutoNum type="arabicPeriod"/>
            </a:pPr>
            <a:r>
              <a:rPr lang="en-US" sz="1600" dirty="0">
                <a:latin typeface="+mj-lt"/>
              </a:rPr>
              <a:t>Pump Systems</a:t>
            </a:r>
          </a:p>
          <a:p>
            <a:pPr lvl="3" indent="-457200">
              <a:buFont typeface="+mj-lt"/>
              <a:buAutoNum type="arabicPeriod"/>
            </a:pPr>
            <a:r>
              <a:rPr lang="en-US" sz="1600" dirty="0">
                <a:latin typeface="+mj-lt"/>
              </a:rPr>
              <a:t>Rotodynamic Pump Designs and Types</a:t>
            </a:r>
          </a:p>
          <a:p>
            <a:pPr lvl="3" indent="-457200">
              <a:buFont typeface="+mj-lt"/>
              <a:buAutoNum type="arabicPeriod"/>
            </a:pPr>
            <a:r>
              <a:rPr lang="en-US" sz="1600" dirty="0">
                <a:latin typeface="+mj-lt"/>
              </a:rPr>
              <a:t>Positive Displacement Pump Designs and Types</a:t>
            </a:r>
          </a:p>
          <a:p>
            <a:pPr lvl="3" indent="-457200">
              <a:buFont typeface="+mj-lt"/>
              <a:buAutoNum type="arabicPeriod"/>
            </a:pPr>
            <a:r>
              <a:rPr lang="en-US" sz="1600" dirty="0">
                <a:latin typeface="+mj-lt"/>
              </a:rPr>
              <a:t>Pump Components and Accessories</a:t>
            </a:r>
          </a:p>
          <a:p>
            <a:pPr lvl="3" indent="-457200">
              <a:buFont typeface="+mj-lt"/>
              <a:buAutoNum type="arabicPeriod"/>
            </a:pPr>
            <a:r>
              <a:rPr lang="en-US" sz="1600" dirty="0">
                <a:latin typeface="+mj-lt"/>
              </a:rPr>
              <a:t>Drivers and Drives</a:t>
            </a:r>
          </a:p>
          <a:p>
            <a:pPr lvl="3" indent="-457200">
              <a:buFont typeface="+mj-lt"/>
              <a:buAutoNum type="arabicPeriod"/>
            </a:pPr>
            <a:r>
              <a:rPr lang="en-US" sz="1600" dirty="0">
                <a:latin typeface="+mj-lt"/>
              </a:rPr>
              <a:t>System Design Considerations</a:t>
            </a:r>
          </a:p>
          <a:p>
            <a:pPr lvl="3" indent="-457200">
              <a:buFont typeface="+mj-lt"/>
              <a:buAutoNum type="arabicPeriod"/>
            </a:pPr>
            <a:r>
              <a:rPr lang="en-US" sz="1600" dirty="0">
                <a:latin typeface="+mj-lt"/>
              </a:rPr>
              <a:t>Varying the Pump Operating Point</a:t>
            </a:r>
          </a:p>
          <a:p>
            <a:pPr lvl="3" indent="-457200">
              <a:buFont typeface="+mj-lt"/>
              <a:buAutoNum type="arabicPeriod"/>
            </a:pPr>
            <a:r>
              <a:rPr lang="en-US" sz="1600" dirty="0">
                <a:latin typeface="+mj-lt"/>
              </a:rPr>
              <a:t>Pump Selection, Specification, and Application Engineering</a:t>
            </a:r>
          </a:p>
          <a:p>
            <a:pPr lvl="3" indent="-457200">
              <a:buFont typeface="+mj-lt"/>
              <a:buAutoNum type="arabicPeriod"/>
            </a:pPr>
            <a:r>
              <a:rPr lang="en-US" sz="1600" dirty="0">
                <a:latin typeface="+mj-lt"/>
              </a:rPr>
              <a:t>Testing</a:t>
            </a:r>
          </a:p>
          <a:p>
            <a:pPr lvl="3" indent="-457200">
              <a:buFont typeface="+mj-lt"/>
              <a:buAutoNum type="arabicPeriod"/>
            </a:pPr>
            <a:r>
              <a:rPr lang="en-US" sz="1600" dirty="0">
                <a:latin typeface="+mj-lt"/>
              </a:rPr>
              <a:t>Pump Installation, Commissioning, and Startup</a:t>
            </a:r>
          </a:p>
          <a:p>
            <a:pPr lvl="3" indent="-457200">
              <a:buFont typeface="+mj-lt"/>
              <a:buAutoNum type="arabicPeriod"/>
            </a:pPr>
            <a:r>
              <a:rPr lang="en-US" sz="1600" dirty="0">
                <a:latin typeface="+mj-lt"/>
              </a:rPr>
              <a:t>Maintenance</a:t>
            </a:r>
          </a:p>
          <a:p>
            <a:pPr lvl="3" indent="-457200">
              <a:buFont typeface="+mj-lt"/>
              <a:buAutoNum type="arabicPeriod"/>
            </a:pPr>
            <a:r>
              <a:rPr lang="en-US" sz="1600" dirty="0">
                <a:latin typeface="+mj-lt"/>
              </a:rPr>
              <a:t>Troubleshooting </a:t>
            </a:r>
          </a:p>
          <a:p>
            <a:pPr lvl="3" indent="-457200">
              <a:buFont typeface="+mj-lt"/>
              <a:buAutoNum type="arabicPeriod"/>
            </a:pPr>
            <a:r>
              <a:rPr lang="en-US" sz="1600" dirty="0">
                <a:latin typeface="+mj-lt"/>
              </a:rPr>
              <a:t>Pump System Optimization and Analysis</a:t>
            </a:r>
          </a:p>
          <a:p>
            <a:pPr lvl="3" indent="-457200">
              <a:buFont typeface="+mj-lt"/>
              <a:buAutoNum type="arabicPeriod"/>
            </a:pPr>
            <a:r>
              <a:rPr lang="en-US" sz="1600" dirty="0">
                <a:latin typeface="+mj-lt"/>
              </a:rPr>
              <a:t>Markets and Applications</a:t>
            </a:r>
          </a:p>
          <a:p>
            <a:endParaRPr lang="en-US" sz="2000" dirty="0"/>
          </a:p>
        </p:txBody>
      </p:sp>
      <p:pic>
        <p:nvPicPr>
          <p:cNvPr id="5" name="Picture 4">
            <a:extLst>
              <a:ext uri="{FF2B5EF4-FFF2-40B4-BE49-F238E27FC236}">
                <a16:creationId xmlns:a16="http://schemas.microsoft.com/office/drawing/2014/main" id="{DB91DAFA-BE34-5867-78A7-B431FB664A64}"/>
              </a:ext>
            </a:extLst>
          </p:cNvPr>
          <p:cNvPicPr>
            <a:picLocks noChangeAspect="1"/>
          </p:cNvPicPr>
          <p:nvPr/>
        </p:nvPicPr>
        <p:blipFill>
          <a:blip r:embed="rId3"/>
          <a:stretch>
            <a:fillRect/>
          </a:stretch>
        </p:blipFill>
        <p:spPr>
          <a:xfrm>
            <a:off x="8037237" y="1318132"/>
            <a:ext cx="3674036" cy="4955204"/>
          </a:xfrm>
          <a:prstGeom prst="rect">
            <a:avLst/>
          </a:prstGeom>
          <a:ln>
            <a:noFill/>
          </a:ln>
          <a:effectLst>
            <a:outerShdw blurRad="292100" dist="139700" dir="2700000" algn="tl" rotWithShape="0">
              <a:srgbClr val="333333">
                <a:alpha val="65000"/>
              </a:srgbClr>
            </a:outerShdw>
          </a:effec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59C893-4284-4254-3371-EFC2080229A5}"/>
              </a:ext>
            </a:extLst>
          </p:cNvPr>
          <p:cNvSpPr>
            <a:spLocks noGrp="1"/>
          </p:cNvSpPr>
          <p:nvPr>
            <p:ph type="title"/>
          </p:nvPr>
        </p:nvSpPr>
        <p:spPr/>
        <p:txBody>
          <a:bodyPr/>
          <a:lstStyle/>
          <a:p>
            <a:r>
              <a:rPr lang="en-US" b="1" dirty="0">
                <a:solidFill>
                  <a:srgbClr val="002060"/>
                </a:solidFill>
              </a:rPr>
              <a:t>Goal of the Body of Knowledge</a:t>
            </a:r>
          </a:p>
        </p:txBody>
      </p:sp>
      <p:sp>
        <p:nvSpPr>
          <p:cNvPr id="5" name="Content Placeholder 4">
            <a:extLst>
              <a:ext uri="{FF2B5EF4-FFF2-40B4-BE49-F238E27FC236}">
                <a16:creationId xmlns:a16="http://schemas.microsoft.com/office/drawing/2014/main" id="{7EE615F8-5C1A-1275-1D0D-020DC55EF6EE}"/>
              </a:ext>
            </a:extLst>
          </p:cNvPr>
          <p:cNvSpPr>
            <a:spLocks noGrp="1"/>
          </p:cNvSpPr>
          <p:nvPr>
            <p:ph idx="1"/>
          </p:nvPr>
        </p:nvSpPr>
        <p:spPr>
          <a:xfrm>
            <a:off x="196186" y="1488793"/>
            <a:ext cx="11799627" cy="4351338"/>
          </a:xfrm>
        </p:spPr>
        <p:txBody>
          <a:bodyPr/>
          <a:lstStyle/>
          <a:p>
            <a:pPr algn="l" rtl="0" fontAlgn="base"/>
            <a:r>
              <a:rPr lang="en-US" b="1" i="0" dirty="0">
                <a:solidFill>
                  <a:srgbClr val="002060"/>
                </a:solidFill>
                <a:effectLst/>
                <a:latin typeface="+mj-lt"/>
              </a:rPr>
              <a:t>A Career in Pumping: </a:t>
            </a:r>
            <a:r>
              <a:rPr lang="en-US" i="0" dirty="0">
                <a:solidFill>
                  <a:srgbClr val="002060"/>
                </a:solidFill>
                <a:effectLst/>
                <a:latin typeface="+mj-lt"/>
              </a:rPr>
              <a:t>It is a noble calling. The pump professional can make peoples’ lives better – by providing drinking water for a thirsty world, removing sewage and waste from where we live to where it can be treated, processing fluids for the goods we manufacture, delivering irrigation water for the foods we eat, refining, supplying and generating the energy products that we need to keep our world on the move, keeping our living spaces comfortable throughout the seasons, and making many other benefits available to an ever-expanding world. </a:t>
            </a:r>
          </a:p>
          <a:p>
            <a:pPr algn="l" rtl="0" fontAlgn="base"/>
            <a:r>
              <a:rPr lang="en-US" b="1" i="0" dirty="0">
                <a:solidFill>
                  <a:srgbClr val="002060"/>
                </a:solidFill>
                <a:effectLst/>
                <a:latin typeface="+mj-lt"/>
              </a:rPr>
              <a:t>The primary goal </a:t>
            </a:r>
            <a:r>
              <a:rPr lang="en-US" i="0" dirty="0">
                <a:solidFill>
                  <a:srgbClr val="002060"/>
                </a:solidFill>
                <a:effectLst/>
                <a:latin typeface="+mj-lt"/>
              </a:rPr>
              <a:t>of this Body of Knowledge is creation of a systematic learning path for a deep understanding of hydraulic system behavior and pump performance characteristics along with their relationships to overall system operation. This will enable better decision-making by the pump professional to assure user satisfaction through proper pump system operation, reduced energy consumption, and improved reliability.</a:t>
            </a:r>
          </a:p>
          <a:p>
            <a:endParaRPr lang="en-US" dirty="0"/>
          </a:p>
        </p:txBody>
      </p:sp>
    </p:spTree>
    <p:extLst>
      <p:ext uri="{BB962C8B-B14F-4D97-AF65-F5344CB8AC3E}">
        <p14:creationId xmlns:p14="http://schemas.microsoft.com/office/powerpoint/2010/main" val="11658735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59C893-4284-4254-3371-EFC2080229A5}"/>
              </a:ext>
            </a:extLst>
          </p:cNvPr>
          <p:cNvSpPr>
            <a:spLocks noGrp="1"/>
          </p:cNvSpPr>
          <p:nvPr>
            <p:ph type="title"/>
          </p:nvPr>
        </p:nvSpPr>
        <p:spPr/>
        <p:txBody>
          <a:bodyPr/>
          <a:lstStyle/>
          <a:p>
            <a:r>
              <a:rPr lang="en-US" b="1" dirty="0">
                <a:solidFill>
                  <a:srgbClr val="002060"/>
                </a:solidFill>
              </a:rPr>
              <a:t>Need for the Body of Knowledge</a:t>
            </a:r>
          </a:p>
        </p:txBody>
      </p:sp>
      <p:sp>
        <p:nvSpPr>
          <p:cNvPr id="5" name="Content Placeholder 4">
            <a:extLst>
              <a:ext uri="{FF2B5EF4-FFF2-40B4-BE49-F238E27FC236}">
                <a16:creationId xmlns:a16="http://schemas.microsoft.com/office/drawing/2014/main" id="{7EE615F8-5C1A-1275-1D0D-020DC55EF6EE}"/>
              </a:ext>
            </a:extLst>
          </p:cNvPr>
          <p:cNvSpPr>
            <a:spLocks noGrp="1"/>
          </p:cNvSpPr>
          <p:nvPr>
            <p:ph idx="1"/>
          </p:nvPr>
        </p:nvSpPr>
        <p:spPr>
          <a:xfrm>
            <a:off x="196186" y="2141536"/>
            <a:ext cx="11799627" cy="4351338"/>
          </a:xfrm>
        </p:spPr>
        <p:txBody>
          <a:bodyPr>
            <a:normAutofit/>
          </a:bodyPr>
          <a:lstStyle/>
          <a:p>
            <a:pPr algn="l" rtl="0" fontAlgn="base"/>
            <a:r>
              <a:rPr lang="en-US" b="1" i="0" dirty="0">
                <a:solidFill>
                  <a:srgbClr val="002060"/>
                </a:solidFill>
                <a:effectLst/>
                <a:latin typeface="+mj-lt"/>
              </a:rPr>
              <a:t>Industry Need:</a:t>
            </a:r>
            <a:r>
              <a:rPr lang="en-US" b="0" i="0" dirty="0">
                <a:solidFill>
                  <a:srgbClr val="002060"/>
                </a:solidFill>
                <a:effectLst/>
                <a:latin typeface="+mj-lt"/>
              </a:rPr>
              <a:t> Like most industrial and manufacturing industries, the pumping and fluid handling industry is facing workforce challenges, which includes attracting young professionals to the engineering, manufacturing, construction, and municipal industries. These industries have experienced workforces that are moving towards retirement and taking significant knowledge with them. Once a new employee is hired, companies have the critical task of educating and training them on their processes, products, or services they deliver. However, before starting on this, the fundamentals must be known, which this document will support. </a:t>
            </a:r>
            <a:endParaRPr lang="en-US" dirty="0">
              <a:solidFill>
                <a:srgbClr val="002060"/>
              </a:solidFill>
              <a:latin typeface="+mj-lt"/>
            </a:endParaRPr>
          </a:p>
        </p:txBody>
      </p:sp>
    </p:spTree>
    <p:extLst>
      <p:ext uri="{BB962C8B-B14F-4D97-AF65-F5344CB8AC3E}">
        <p14:creationId xmlns:p14="http://schemas.microsoft.com/office/powerpoint/2010/main" val="16319545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title" idx="4294967295"/>
          </p:nvPr>
        </p:nvSpPr>
        <p:spPr>
          <a:xfrm>
            <a:off x="-7849" y="140911"/>
            <a:ext cx="12192000" cy="717550"/>
          </a:xfrm>
          <a:prstGeom prst="rect">
            <a:avLst/>
          </a:prstGeom>
        </p:spPr>
        <p:txBody>
          <a:bodyPr/>
          <a:lstStyle/>
          <a:p>
            <a:pPr algn="ctr">
              <a:defRPr/>
            </a:pPr>
            <a:r>
              <a:rPr lang="de-CH" altLang="en-US" sz="4000" dirty="0">
                <a:solidFill>
                  <a:srgbClr val="002060"/>
                </a:solidFill>
              </a:rPr>
              <a:t>Pump Industry Fundamentals Body of Knowledge (BOK)</a:t>
            </a:r>
            <a:endParaRPr lang="de-DE" altLang="en-US" sz="4000" kern="1200" dirty="0">
              <a:solidFill>
                <a:srgbClr val="002060"/>
              </a:solidFill>
              <a:ea typeface="+mn-ea"/>
              <a:cs typeface="+mn-cs"/>
            </a:endParaRPr>
          </a:p>
        </p:txBody>
      </p:sp>
      <p:sp>
        <p:nvSpPr>
          <p:cNvPr id="2" name="TextBox 1">
            <a:extLst>
              <a:ext uri="{FF2B5EF4-FFF2-40B4-BE49-F238E27FC236}">
                <a16:creationId xmlns:a16="http://schemas.microsoft.com/office/drawing/2014/main" id="{67845C45-C1B0-45F2-72A7-7E3AA556D899}"/>
              </a:ext>
            </a:extLst>
          </p:cNvPr>
          <p:cNvSpPr txBox="1"/>
          <p:nvPr/>
        </p:nvSpPr>
        <p:spPr>
          <a:xfrm>
            <a:off x="336176" y="1129554"/>
            <a:ext cx="11519648" cy="1323439"/>
          </a:xfrm>
          <a:prstGeom prst="rect">
            <a:avLst/>
          </a:prstGeom>
          <a:noFill/>
        </p:spPr>
        <p:txBody>
          <a:bodyPr wrap="square" rtlCol="0">
            <a:spAutoFit/>
          </a:bodyPr>
          <a:lstStyle/>
          <a:p>
            <a:r>
              <a:rPr lang="en-US" sz="2000" b="1" dirty="0">
                <a:latin typeface="+mj-lt"/>
              </a:rPr>
              <a:t>Analysis has demonstrated that job titles and markets can be linked to specific training needs. </a:t>
            </a:r>
          </a:p>
          <a:p>
            <a:endParaRPr lang="en-US" sz="2000" dirty="0">
              <a:latin typeface="+mj-lt"/>
            </a:endParaRPr>
          </a:p>
          <a:p>
            <a:r>
              <a:rPr lang="en-US" sz="2000" dirty="0">
                <a:latin typeface="+mj-lt"/>
              </a:rPr>
              <a:t>Appendices B, C, and D provide definition and generalized guidance on the depth of training by primary topic required for those with job titles and in the markets as indicated. </a:t>
            </a:r>
          </a:p>
        </p:txBody>
      </p:sp>
      <p:pic>
        <p:nvPicPr>
          <p:cNvPr id="4" name="Picture 3">
            <a:extLst>
              <a:ext uri="{FF2B5EF4-FFF2-40B4-BE49-F238E27FC236}">
                <a16:creationId xmlns:a16="http://schemas.microsoft.com/office/drawing/2014/main" id="{B6DE1BBC-2FF9-6C35-3CF0-5AFFAB787DA7}"/>
              </a:ext>
            </a:extLst>
          </p:cNvPr>
          <p:cNvPicPr>
            <a:picLocks noChangeAspect="1"/>
          </p:cNvPicPr>
          <p:nvPr/>
        </p:nvPicPr>
        <p:blipFill>
          <a:blip r:embed="rId3"/>
          <a:stretch>
            <a:fillRect/>
          </a:stretch>
        </p:blipFill>
        <p:spPr>
          <a:xfrm>
            <a:off x="265459" y="2561318"/>
            <a:ext cx="6547169" cy="3167127"/>
          </a:xfrm>
          <a:prstGeom prst="rect">
            <a:avLst/>
          </a:prstGeom>
        </p:spPr>
      </p:pic>
      <p:pic>
        <p:nvPicPr>
          <p:cNvPr id="7" name="Picture 6">
            <a:extLst>
              <a:ext uri="{FF2B5EF4-FFF2-40B4-BE49-F238E27FC236}">
                <a16:creationId xmlns:a16="http://schemas.microsoft.com/office/drawing/2014/main" id="{C6F5E1AA-F312-66A4-3124-8F19F9C50757}"/>
              </a:ext>
            </a:extLst>
          </p:cNvPr>
          <p:cNvPicPr>
            <a:picLocks noChangeAspect="1"/>
          </p:cNvPicPr>
          <p:nvPr/>
        </p:nvPicPr>
        <p:blipFill>
          <a:blip r:embed="rId4"/>
          <a:stretch>
            <a:fillRect/>
          </a:stretch>
        </p:blipFill>
        <p:spPr>
          <a:xfrm>
            <a:off x="1726721" y="2724086"/>
            <a:ext cx="5870298" cy="3502062"/>
          </a:xfrm>
          <a:prstGeom prst="rect">
            <a:avLst/>
          </a:prstGeom>
        </p:spPr>
      </p:pic>
      <p:pic>
        <p:nvPicPr>
          <p:cNvPr id="9" name="Picture 8">
            <a:extLst>
              <a:ext uri="{FF2B5EF4-FFF2-40B4-BE49-F238E27FC236}">
                <a16:creationId xmlns:a16="http://schemas.microsoft.com/office/drawing/2014/main" id="{8E7C2E50-2FDF-AD45-DD16-1D027937046B}"/>
              </a:ext>
            </a:extLst>
          </p:cNvPr>
          <p:cNvPicPr>
            <a:picLocks noChangeAspect="1"/>
          </p:cNvPicPr>
          <p:nvPr/>
        </p:nvPicPr>
        <p:blipFill>
          <a:blip r:embed="rId5"/>
          <a:stretch>
            <a:fillRect/>
          </a:stretch>
        </p:blipFill>
        <p:spPr>
          <a:xfrm>
            <a:off x="4512935" y="2425276"/>
            <a:ext cx="7521909" cy="4431058"/>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xit" presetSubtype="0" fill="hold" nodeType="clickEffect">
                                  <p:stCondLst>
                                    <p:cond delay="0"/>
                                  </p:stCondLst>
                                  <p:childTnLst>
                                    <p:set>
                                      <p:cBhvr>
                                        <p:cTn id="16" dur="1" fill="hold">
                                          <p:stCondLst>
                                            <p:cond delay="0"/>
                                          </p:stCondLst>
                                        </p:cTn>
                                        <p:tgtEl>
                                          <p:spTgt spid="4"/>
                                        </p:tgtEl>
                                        <p:attrNameLst>
                                          <p:attrName>style.visibility</p:attrName>
                                        </p:attrNameLst>
                                      </p:cBhvr>
                                      <p:to>
                                        <p:strVal val="hidden"/>
                                      </p:to>
                                    </p:set>
                                  </p:childTnLst>
                                </p:cTn>
                              </p:par>
                              <p:par>
                                <p:cTn id="17" presetID="10" presetClass="entr" presetSubtype="0" fill="hold" nodeType="with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500"/>
                                        <p:tgtEl>
                                          <p:spTgt spid="7"/>
                                        </p:tgtEl>
                                      </p:cBhvr>
                                    </p:animEffect>
                                  </p:childTnLst>
                                </p:cTn>
                              </p:par>
                            </p:childTnLst>
                          </p:cTn>
                        </p:par>
                      </p:childTnLst>
                    </p:cTn>
                  </p:par>
                  <p:par>
                    <p:cTn id="20" fill="hold">
                      <p:stCondLst>
                        <p:cond delay="indefinite"/>
                      </p:stCondLst>
                      <p:childTnLst>
                        <p:par>
                          <p:cTn id="21" fill="hold">
                            <p:stCondLst>
                              <p:cond delay="0"/>
                            </p:stCondLst>
                            <p:childTnLst>
                              <p:par>
                                <p:cTn id="22" presetID="1" presetClass="exit" presetSubtype="0" fill="hold" nodeType="clickEffect">
                                  <p:stCondLst>
                                    <p:cond delay="0"/>
                                  </p:stCondLst>
                                  <p:childTnLst>
                                    <p:set>
                                      <p:cBhvr>
                                        <p:cTn id="23" dur="1" fill="hold">
                                          <p:stCondLst>
                                            <p:cond delay="0"/>
                                          </p:stCondLst>
                                        </p:cTn>
                                        <p:tgtEl>
                                          <p:spTgt spid="7"/>
                                        </p:tgtEl>
                                        <p:attrNameLst>
                                          <p:attrName>style.visibility</p:attrName>
                                        </p:attrNameLst>
                                      </p:cBhvr>
                                      <p:to>
                                        <p:strVal val="hidden"/>
                                      </p:to>
                                    </p:set>
                                  </p:childTnLst>
                                </p:cTn>
                              </p:par>
                              <p:par>
                                <p:cTn id="24" presetID="10" presetClass="entr" presetSubtype="0" fill="hold" nodeType="withEffect">
                                  <p:stCondLst>
                                    <p:cond delay="0"/>
                                  </p:stCondLst>
                                  <p:childTnLst>
                                    <p:set>
                                      <p:cBhvr>
                                        <p:cTn id="25" dur="1" fill="hold">
                                          <p:stCondLst>
                                            <p:cond delay="0"/>
                                          </p:stCondLst>
                                        </p:cTn>
                                        <p:tgtEl>
                                          <p:spTgt spid="9"/>
                                        </p:tgtEl>
                                        <p:attrNameLst>
                                          <p:attrName>style.visibility</p:attrName>
                                        </p:attrNameLst>
                                      </p:cBhvr>
                                      <p:to>
                                        <p:strVal val="visible"/>
                                      </p:to>
                                    </p:set>
                                    <p:animEffect transition="in" filter="fade">
                                      <p:cBhvr>
                                        <p:cTn id="26"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9B98DAC-6AD7-8E10-A36D-5F51B9F86E81}"/>
              </a:ext>
            </a:extLst>
          </p:cNvPr>
          <p:cNvPicPr>
            <a:picLocks noChangeAspect="1"/>
          </p:cNvPicPr>
          <p:nvPr/>
        </p:nvPicPr>
        <p:blipFill>
          <a:blip r:embed="rId3"/>
          <a:stretch>
            <a:fillRect/>
          </a:stretch>
        </p:blipFill>
        <p:spPr>
          <a:xfrm>
            <a:off x="45164" y="2181160"/>
            <a:ext cx="12033408" cy="2809940"/>
          </a:xfrm>
          <a:prstGeom prst="rect">
            <a:avLst/>
          </a:prstGeom>
        </p:spPr>
      </p:pic>
      <p:sp>
        <p:nvSpPr>
          <p:cNvPr id="11" name="Title 1">
            <a:extLst>
              <a:ext uri="{FF2B5EF4-FFF2-40B4-BE49-F238E27FC236}">
                <a16:creationId xmlns:a16="http://schemas.microsoft.com/office/drawing/2014/main" id="{CA876C4F-8854-1572-2C31-04A53DA09BBF}"/>
              </a:ext>
            </a:extLst>
          </p:cNvPr>
          <p:cNvSpPr txBox="1">
            <a:spLocks/>
          </p:cNvSpPr>
          <p:nvPr/>
        </p:nvSpPr>
        <p:spPr>
          <a:xfrm>
            <a:off x="-7849" y="140911"/>
            <a:ext cx="12192000" cy="717550"/>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4400" b="0" kern="1200">
                <a:solidFill>
                  <a:srgbClr val="44546A"/>
                </a:solidFill>
                <a:latin typeface="+mj-lt"/>
                <a:ea typeface="+mj-ea"/>
                <a:cs typeface="+mj-cs"/>
              </a:defRPr>
            </a:lvl1pPr>
          </a:lstStyle>
          <a:p>
            <a:pPr>
              <a:defRPr/>
            </a:pPr>
            <a:r>
              <a:rPr lang="de-CH" altLang="en-US" sz="4000" b="1" dirty="0">
                <a:solidFill>
                  <a:srgbClr val="002060"/>
                </a:solidFill>
                <a:ea typeface="+mn-ea"/>
                <a:cs typeface="+mn-cs"/>
              </a:rPr>
              <a:t>Learning Outcomes 1 &amp; 2</a:t>
            </a:r>
            <a:endParaRPr lang="de-DE" altLang="en-US" sz="4000" b="1" dirty="0">
              <a:solidFill>
                <a:srgbClr val="002060"/>
              </a:solidFill>
              <a:ea typeface="+mn-ea"/>
              <a:cs typeface="+mn-cs"/>
            </a:endParaRPr>
          </a:p>
        </p:txBody>
      </p:sp>
      <p:pic>
        <p:nvPicPr>
          <p:cNvPr id="13" name="Picture 12">
            <a:extLst>
              <a:ext uri="{FF2B5EF4-FFF2-40B4-BE49-F238E27FC236}">
                <a16:creationId xmlns:a16="http://schemas.microsoft.com/office/drawing/2014/main" id="{ED1B2846-528A-A752-A025-D140365CC060}"/>
              </a:ext>
            </a:extLst>
          </p:cNvPr>
          <p:cNvPicPr>
            <a:picLocks noChangeAspect="1"/>
          </p:cNvPicPr>
          <p:nvPr/>
        </p:nvPicPr>
        <p:blipFill>
          <a:blip r:embed="rId4"/>
          <a:stretch>
            <a:fillRect/>
          </a:stretch>
        </p:blipFill>
        <p:spPr>
          <a:xfrm>
            <a:off x="368300" y="858461"/>
            <a:ext cx="5194299" cy="5274089"/>
          </a:xfrm>
          <a:prstGeom prst="rect">
            <a:avLst/>
          </a:prstGeom>
        </p:spPr>
      </p:pic>
      <p:pic>
        <p:nvPicPr>
          <p:cNvPr id="15" name="Picture 14">
            <a:extLst>
              <a:ext uri="{FF2B5EF4-FFF2-40B4-BE49-F238E27FC236}">
                <a16:creationId xmlns:a16="http://schemas.microsoft.com/office/drawing/2014/main" id="{2405B676-F1AA-87D0-0672-B3E97BF227B0}"/>
              </a:ext>
            </a:extLst>
          </p:cNvPr>
          <p:cNvPicPr>
            <a:picLocks noChangeAspect="1"/>
          </p:cNvPicPr>
          <p:nvPr/>
        </p:nvPicPr>
        <p:blipFill>
          <a:blip r:embed="rId5"/>
          <a:stretch>
            <a:fillRect/>
          </a:stretch>
        </p:blipFill>
        <p:spPr>
          <a:xfrm>
            <a:off x="5946171" y="824142"/>
            <a:ext cx="6183616" cy="5119458"/>
          </a:xfrm>
          <a:prstGeom prst="rect">
            <a:avLst/>
          </a:prstGeom>
        </p:spPr>
      </p:pic>
    </p:spTree>
    <p:extLst>
      <p:ext uri="{BB962C8B-B14F-4D97-AF65-F5344CB8AC3E}">
        <p14:creationId xmlns:p14="http://schemas.microsoft.com/office/powerpoint/2010/main" val="37890746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subTnLst>
                                    <p:set>
                                      <p:cBhvr override="childStyle">
                                        <p:cTn dur="1" fill="hold" display="0" masterRel="nextClick" afterEffect="1"/>
                                        <p:tgtEl>
                                          <p:spTgt spid="13"/>
                                        </p:tgtEl>
                                        <p:attrNameLst>
                                          <p:attrName>style.visibility</p:attrName>
                                        </p:attrNameLst>
                                      </p:cBhvr>
                                      <p:to>
                                        <p:strVal val="hidden"/>
                                      </p:to>
                                    </p:set>
                                  </p:subTnLst>
                                </p:cTn>
                              </p:par>
                              <p:par>
                                <p:cTn id="7" presetID="1" presetClass="entr" presetSubtype="0" fill="hold" nodeType="withEffect">
                                  <p:stCondLst>
                                    <p:cond delay="0"/>
                                  </p:stCondLst>
                                  <p:childTnLst>
                                    <p:set>
                                      <p:cBhvr>
                                        <p:cTn id="8" dur="1" fill="hold">
                                          <p:stCondLst>
                                            <p:cond delay="0"/>
                                          </p:stCondLst>
                                        </p:cTn>
                                        <p:tgtEl>
                                          <p:spTgt spid="15"/>
                                        </p:tgtEl>
                                        <p:attrNameLst>
                                          <p:attrName>style.visibility</p:attrName>
                                        </p:attrNameLst>
                                      </p:cBhvr>
                                      <p:to>
                                        <p:strVal val="visible"/>
                                      </p:to>
                                    </p:set>
                                  </p:childTnLst>
                                  <p:subTnLst>
                                    <p:set>
                                      <p:cBhvr override="childStyle">
                                        <p:cTn dur="1" fill="hold" display="0" masterRel="nextClick" afterEffect="1"/>
                                        <p:tgtEl>
                                          <p:spTgt spid="15"/>
                                        </p:tgtEl>
                                        <p:attrNameLst>
                                          <p:attrName>style.visibility</p:attrName>
                                        </p:attrNameLst>
                                      </p:cBhvr>
                                      <p:to>
                                        <p:strVal val="hidden"/>
                                      </p:to>
                                    </p:set>
                                  </p:sub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6272C6-5CE8-1A45-D618-63F18D0B684F}"/>
              </a:ext>
            </a:extLst>
          </p:cNvPr>
          <p:cNvSpPr>
            <a:spLocks noGrp="1"/>
          </p:cNvSpPr>
          <p:nvPr>
            <p:ph type="title"/>
          </p:nvPr>
        </p:nvSpPr>
        <p:spPr/>
        <p:txBody>
          <a:bodyPr/>
          <a:lstStyle/>
          <a:p>
            <a:r>
              <a:rPr lang="en-US" b="1" dirty="0">
                <a:solidFill>
                  <a:srgbClr val="002060"/>
                </a:solidFill>
              </a:rPr>
              <a:t>Free Download Available</a:t>
            </a:r>
          </a:p>
        </p:txBody>
      </p:sp>
      <p:sp>
        <p:nvSpPr>
          <p:cNvPr id="3" name="Content Placeholder 2">
            <a:extLst>
              <a:ext uri="{FF2B5EF4-FFF2-40B4-BE49-F238E27FC236}">
                <a16:creationId xmlns:a16="http://schemas.microsoft.com/office/drawing/2014/main" id="{5B35DEE3-1CF0-537D-8D46-59996F9C44B2}"/>
              </a:ext>
            </a:extLst>
          </p:cNvPr>
          <p:cNvSpPr>
            <a:spLocks noGrp="1"/>
          </p:cNvSpPr>
          <p:nvPr>
            <p:ph idx="1"/>
          </p:nvPr>
        </p:nvSpPr>
        <p:spPr>
          <a:xfrm>
            <a:off x="196185" y="1253331"/>
            <a:ext cx="11799627" cy="4351338"/>
          </a:xfrm>
        </p:spPr>
        <p:txBody>
          <a:bodyPr/>
          <a:lstStyle/>
          <a:p>
            <a:r>
              <a:rPr lang="en-US" b="1" u="sng" dirty="0"/>
              <a:t>New HI Document HI 40.9-2022</a:t>
            </a:r>
          </a:p>
          <a:p>
            <a:pPr marL="742950" lvl="1" indent="-285750">
              <a:buFont typeface="Wingdings" panose="05000000000000000000" pitchFamily="2" charset="2"/>
              <a:buChar char="ü"/>
            </a:pPr>
            <a:r>
              <a:rPr lang="en-US" dirty="0"/>
              <a:t>Available as a free download on the HI website</a:t>
            </a:r>
          </a:p>
          <a:p>
            <a:endParaRPr lang="en-US" dirty="0"/>
          </a:p>
        </p:txBody>
      </p:sp>
      <p:pic>
        <p:nvPicPr>
          <p:cNvPr id="5" name="Picture 4">
            <a:extLst>
              <a:ext uri="{FF2B5EF4-FFF2-40B4-BE49-F238E27FC236}">
                <a16:creationId xmlns:a16="http://schemas.microsoft.com/office/drawing/2014/main" id="{6E93F93E-6E8C-D355-3225-FED276B87F8B}"/>
              </a:ext>
            </a:extLst>
          </p:cNvPr>
          <p:cNvPicPr>
            <a:picLocks noChangeAspect="1"/>
          </p:cNvPicPr>
          <p:nvPr/>
        </p:nvPicPr>
        <p:blipFill>
          <a:blip r:embed="rId3"/>
          <a:stretch>
            <a:fillRect/>
          </a:stretch>
        </p:blipFill>
        <p:spPr>
          <a:xfrm>
            <a:off x="196184" y="2537957"/>
            <a:ext cx="6865014" cy="3413480"/>
          </a:xfrm>
          <a:prstGeom prst="rect">
            <a:avLst/>
          </a:prstGeom>
        </p:spPr>
      </p:pic>
      <p:sp>
        <p:nvSpPr>
          <p:cNvPr id="7" name="TextBox 6">
            <a:extLst>
              <a:ext uri="{FF2B5EF4-FFF2-40B4-BE49-F238E27FC236}">
                <a16:creationId xmlns:a16="http://schemas.microsoft.com/office/drawing/2014/main" id="{2361CC39-7E82-62F5-700A-259B06D5C82C}"/>
              </a:ext>
            </a:extLst>
          </p:cNvPr>
          <p:cNvSpPr txBox="1"/>
          <p:nvPr/>
        </p:nvSpPr>
        <p:spPr>
          <a:xfrm>
            <a:off x="7607300" y="3267491"/>
            <a:ext cx="4388513" cy="1477328"/>
          </a:xfrm>
          <a:prstGeom prst="rect">
            <a:avLst/>
          </a:prstGeom>
          <a:noFill/>
        </p:spPr>
        <p:txBody>
          <a:bodyPr wrap="square" rtlCol="0">
            <a:spAutoFit/>
          </a:bodyPr>
          <a:lstStyle/>
          <a:p>
            <a:pPr algn="ctr"/>
            <a:r>
              <a:rPr lang="en-US" sz="2400" dirty="0">
                <a:latin typeface="+mj-lt"/>
                <a:hlinkClick r:id="rId4"/>
              </a:rPr>
              <a:t>https://training.pumps.org/</a:t>
            </a:r>
            <a:endParaRPr lang="en-US" sz="2400" dirty="0">
              <a:latin typeface="+mj-lt"/>
            </a:endParaRPr>
          </a:p>
          <a:p>
            <a:pPr algn="ctr"/>
            <a:endParaRPr lang="en-US" sz="2400" dirty="0">
              <a:latin typeface="+mj-lt"/>
            </a:endParaRPr>
          </a:p>
          <a:p>
            <a:pPr algn="ctr"/>
            <a:r>
              <a:rPr lang="en-US" sz="2400" dirty="0">
                <a:latin typeface="+mj-lt"/>
                <a:hlinkClick r:id="rId5"/>
              </a:rPr>
              <a:t>https://www.pumps.org/</a:t>
            </a:r>
            <a:endParaRPr lang="en-US" sz="2400" dirty="0">
              <a:latin typeface="+mj-lt"/>
            </a:endParaRPr>
          </a:p>
          <a:p>
            <a:pPr algn="ctr"/>
            <a:endParaRPr lang="en-US" dirty="0"/>
          </a:p>
        </p:txBody>
      </p:sp>
    </p:spTree>
    <p:extLst>
      <p:ext uri="{BB962C8B-B14F-4D97-AF65-F5344CB8AC3E}">
        <p14:creationId xmlns:p14="http://schemas.microsoft.com/office/powerpoint/2010/main" val="35586228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3835D3-23CE-B23A-D340-34A5ECB5768E}"/>
              </a:ext>
            </a:extLst>
          </p:cNvPr>
          <p:cNvSpPr>
            <a:spLocks noGrp="1"/>
          </p:cNvSpPr>
          <p:nvPr>
            <p:ph type="title"/>
          </p:nvPr>
        </p:nvSpPr>
        <p:spPr/>
        <p:txBody>
          <a:bodyPr/>
          <a:lstStyle/>
          <a:p>
            <a:r>
              <a:rPr lang="en-US" b="1" dirty="0">
                <a:solidFill>
                  <a:srgbClr val="002060"/>
                </a:solidFill>
              </a:rPr>
              <a:t>Next Steps – Prerequisite Training</a:t>
            </a:r>
          </a:p>
        </p:txBody>
      </p:sp>
      <p:sp>
        <p:nvSpPr>
          <p:cNvPr id="3" name="Content Placeholder 2">
            <a:extLst>
              <a:ext uri="{FF2B5EF4-FFF2-40B4-BE49-F238E27FC236}">
                <a16:creationId xmlns:a16="http://schemas.microsoft.com/office/drawing/2014/main" id="{AF1F111E-B691-F3CF-CDEB-43F2A0D7F159}"/>
              </a:ext>
            </a:extLst>
          </p:cNvPr>
          <p:cNvSpPr>
            <a:spLocks noGrp="1"/>
          </p:cNvSpPr>
          <p:nvPr>
            <p:ph idx="1"/>
          </p:nvPr>
        </p:nvSpPr>
        <p:spPr>
          <a:xfrm>
            <a:off x="196186" y="1253331"/>
            <a:ext cx="11799627" cy="4351338"/>
          </a:xfrm>
        </p:spPr>
        <p:txBody>
          <a:bodyPr>
            <a:normAutofit lnSpcReduction="10000"/>
          </a:bodyPr>
          <a:lstStyle/>
          <a:p>
            <a:pPr indent="-228600"/>
            <a:r>
              <a:rPr lang="en-US" sz="2900" b="1" dirty="0">
                <a:latin typeface="+mj-lt"/>
              </a:rPr>
              <a:t>Goal: </a:t>
            </a:r>
            <a:r>
              <a:rPr lang="en-US" sz="2900" dirty="0">
                <a:latin typeface="+mj-lt"/>
              </a:rPr>
              <a:t>Develop an entry level curriculum for technical and non-technical roles</a:t>
            </a:r>
          </a:p>
          <a:p>
            <a:pPr marL="457200" lvl="1" indent="0">
              <a:buNone/>
            </a:pPr>
            <a:endParaRPr lang="en-US" dirty="0">
              <a:latin typeface="+mj-lt"/>
            </a:endParaRPr>
          </a:p>
          <a:p>
            <a:pPr lvl="0"/>
            <a:r>
              <a:rPr lang="en-US" b="1" dirty="0">
                <a:latin typeface="+mj-lt"/>
              </a:rPr>
              <a:t>Pump Basics</a:t>
            </a:r>
            <a:r>
              <a:rPr lang="en-US" dirty="0">
                <a:latin typeface="+mj-lt"/>
              </a:rPr>
              <a:t> – Role of the pump and types</a:t>
            </a:r>
          </a:p>
          <a:p>
            <a:pPr lvl="0"/>
            <a:r>
              <a:rPr lang="en-US" b="1" dirty="0">
                <a:latin typeface="+mj-lt"/>
              </a:rPr>
              <a:t>Pump Terminology Basics</a:t>
            </a:r>
            <a:r>
              <a:rPr lang="en-US" dirty="0">
                <a:latin typeface="+mj-lt"/>
              </a:rPr>
              <a:t> – Basic pump terms with definitions / examples. </a:t>
            </a:r>
          </a:p>
          <a:p>
            <a:pPr lvl="0"/>
            <a:r>
              <a:rPr lang="en-US" b="1" dirty="0">
                <a:latin typeface="+mj-lt"/>
              </a:rPr>
              <a:t>Fluid Basics</a:t>
            </a:r>
            <a:r>
              <a:rPr lang="en-US" dirty="0">
                <a:latin typeface="+mj-lt"/>
              </a:rPr>
              <a:t> – Basic fluid properties, definitions with examples. </a:t>
            </a:r>
          </a:p>
          <a:p>
            <a:pPr lvl="0"/>
            <a:r>
              <a:rPr lang="en-US" b="1" dirty="0">
                <a:latin typeface="+mj-lt"/>
              </a:rPr>
              <a:t>System Basics</a:t>
            </a:r>
            <a:r>
              <a:rPr lang="en-US" dirty="0">
                <a:latin typeface="+mj-lt"/>
              </a:rPr>
              <a:t> – High-level system description, function, components, and how it correlates to the pump. </a:t>
            </a:r>
          </a:p>
          <a:p>
            <a:pPr lvl="0"/>
            <a:r>
              <a:rPr lang="en-US" b="1" dirty="0">
                <a:latin typeface="+mj-lt"/>
              </a:rPr>
              <a:t>Driver Basics</a:t>
            </a:r>
            <a:r>
              <a:rPr lang="en-US" dirty="0">
                <a:latin typeface="+mj-lt"/>
              </a:rPr>
              <a:t> - Drivers and their role in the pumping unit. </a:t>
            </a:r>
          </a:p>
          <a:p>
            <a:pPr lvl="0"/>
            <a:r>
              <a:rPr lang="en-US" b="1" dirty="0">
                <a:latin typeface="+mj-lt"/>
              </a:rPr>
              <a:t>Pump Operating Theory Basics</a:t>
            </a:r>
            <a:r>
              <a:rPr lang="en-US" dirty="0">
                <a:latin typeface="+mj-lt"/>
              </a:rPr>
              <a:t> – Basic difference between a RD and PD pump. (How they develop flow / pressure) </a:t>
            </a:r>
          </a:p>
          <a:p>
            <a:pPr lvl="0"/>
            <a:r>
              <a:rPr lang="en-US" b="1" dirty="0">
                <a:latin typeface="+mj-lt"/>
              </a:rPr>
              <a:t>Pump Application Basics</a:t>
            </a:r>
            <a:r>
              <a:rPr lang="en-US" dirty="0">
                <a:latin typeface="+mj-lt"/>
              </a:rPr>
              <a:t> – Overview of basic hydraulic information (flow, head, power). </a:t>
            </a:r>
            <a:endParaRPr lang="en-US" dirty="0"/>
          </a:p>
          <a:p>
            <a:endParaRPr lang="en-US" dirty="0"/>
          </a:p>
        </p:txBody>
      </p:sp>
    </p:spTree>
    <p:extLst>
      <p:ext uri="{BB962C8B-B14F-4D97-AF65-F5344CB8AC3E}">
        <p14:creationId xmlns:p14="http://schemas.microsoft.com/office/powerpoint/2010/main" val="22554028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4">
            <a:extLst>
              <a:ext uri="{FF2B5EF4-FFF2-40B4-BE49-F238E27FC236}">
                <a16:creationId xmlns:a16="http://schemas.microsoft.com/office/drawing/2014/main" id="{021E99B8-EEF6-EF4E-495A-2253B2F7784F}"/>
              </a:ext>
            </a:extLst>
          </p:cNvPr>
          <p:cNvPicPr>
            <a:picLocks noChangeAspect="1" noChangeArrowheads="1"/>
          </p:cNvPicPr>
          <p:nvPr/>
        </p:nvPicPr>
        <p:blipFill>
          <a:blip r:embed="rId2">
            <a:alphaModFix amt="39000"/>
            <a:extLst>
              <a:ext uri="{28A0092B-C50C-407E-A947-70E740481C1C}">
                <a14:useLocalDpi xmlns:a14="http://schemas.microsoft.com/office/drawing/2010/main" val="0"/>
              </a:ext>
            </a:extLst>
          </a:blip>
          <a:srcRect/>
          <a:stretch>
            <a:fillRect/>
          </a:stretch>
        </p:blipFill>
        <p:spPr bwMode="auto">
          <a:xfrm>
            <a:off x="194310" y="203239"/>
            <a:ext cx="11807190" cy="6448985"/>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A230B6A9-F1BF-D51C-0A67-64010861F7AD}"/>
              </a:ext>
            </a:extLst>
          </p:cNvPr>
          <p:cNvSpPr>
            <a:spLocks noGrp="1"/>
          </p:cNvSpPr>
          <p:nvPr>
            <p:ph type="title"/>
          </p:nvPr>
        </p:nvSpPr>
        <p:spPr>
          <a:xfrm>
            <a:off x="0" y="2319186"/>
            <a:ext cx="12192000" cy="726696"/>
          </a:xfrm>
        </p:spPr>
        <p:txBody>
          <a:bodyPr>
            <a:noAutofit/>
          </a:bodyPr>
          <a:lstStyle/>
          <a:p>
            <a:r>
              <a:rPr lang="en-US" sz="6000" b="1" dirty="0"/>
              <a:t>Overview of Pump System Fundamentals</a:t>
            </a:r>
          </a:p>
        </p:txBody>
      </p:sp>
    </p:spTree>
    <p:extLst>
      <p:ext uri="{BB962C8B-B14F-4D97-AF65-F5344CB8AC3E}">
        <p14:creationId xmlns:p14="http://schemas.microsoft.com/office/powerpoint/2010/main" val="35711612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DA6BAD-7C8C-4D97-2960-B4031DF42448}"/>
              </a:ext>
            </a:extLst>
          </p:cNvPr>
          <p:cNvSpPr>
            <a:spLocks noGrp="1"/>
          </p:cNvSpPr>
          <p:nvPr>
            <p:ph type="title"/>
          </p:nvPr>
        </p:nvSpPr>
        <p:spPr/>
        <p:txBody>
          <a:bodyPr/>
          <a:lstStyle/>
          <a:p>
            <a:r>
              <a:rPr lang="en-US" b="1" dirty="0">
                <a:solidFill>
                  <a:srgbClr val="002060"/>
                </a:solidFill>
              </a:rPr>
              <a:t>Pump System Fundamentals</a:t>
            </a:r>
          </a:p>
        </p:txBody>
      </p:sp>
      <p:sp>
        <p:nvSpPr>
          <p:cNvPr id="3" name="Content Placeholder 2">
            <a:extLst>
              <a:ext uri="{FF2B5EF4-FFF2-40B4-BE49-F238E27FC236}">
                <a16:creationId xmlns:a16="http://schemas.microsoft.com/office/drawing/2014/main" id="{F08D3FD3-61B6-7E44-FDE5-10AFF0F4AAAA}"/>
              </a:ext>
            </a:extLst>
          </p:cNvPr>
          <p:cNvSpPr>
            <a:spLocks noGrp="1"/>
          </p:cNvSpPr>
          <p:nvPr>
            <p:ph idx="1"/>
          </p:nvPr>
        </p:nvSpPr>
        <p:spPr/>
        <p:txBody>
          <a:bodyPr/>
          <a:lstStyle/>
          <a:p>
            <a:pPr marL="342900" indent="-342900">
              <a:buFont typeface="Wingdings" panose="05000000000000000000" pitchFamily="2" charset="2"/>
              <a:buChar char="Ø"/>
            </a:pPr>
            <a:r>
              <a:rPr lang="en-US" b="1" dirty="0">
                <a:latin typeface="+mj-lt"/>
              </a:rPr>
              <a:t>Introduction to Pumps and Pump Systems</a:t>
            </a:r>
          </a:p>
          <a:p>
            <a:pPr marL="342900" indent="-342900">
              <a:buFont typeface="Wingdings" panose="05000000000000000000" pitchFamily="2" charset="2"/>
              <a:buChar char="Ø"/>
            </a:pPr>
            <a:r>
              <a:rPr lang="en-US" b="1" dirty="0">
                <a:latin typeface="+mj-lt"/>
              </a:rPr>
              <a:t>Pump Types- Rotodynamic (Centrifugal) and Positive Displacement</a:t>
            </a:r>
          </a:p>
          <a:p>
            <a:pPr marL="342900" indent="-342900">
              <a:buFont typeface="Wingdings" panose="05000000000000000000" pitchFamily="2" charset="2"/>
              <a:buChar char="Ø"/>
            </a:pPr>
            <a:r>
              <a:rPr lang="en-US" b="1" dirty="0">
                <a:latin typeface="+mj-lt"/>
              </a:rPr>
              <a:t>The Importance of the Pump Curve</a:t>
            </a:r>
          </a:p>
          <a:p>
            <a:pPr marL="342900" indent="-342900">
              <a:buFont typeface="Wingdings" panose="05000000000000000000" pitchFamily="2" charset="2"/>
              <a:buChar char="Ø"/>
            </a:pPr>
            <a:r>
              <a:rPr lang="en-US" b="1" dirty="0">
                <a:latin typeface="+mj-lt"/>
              </a:rPr>
              <a:t>Modifying the Pump Curve</a:t>
            </a:r>
          </a:p>
          <a:p>
            <a:pPr marL="342900" indent="-342900">
              <a:buFont typeface="Wingdings" panose="05000000000000000000" pitchFamily="2" charset="2"/>
              <a:buChar char="Ø"/>
            </a:pPr>
            <a:r>
              <a:rPr lang="en-US" b="1" dirty="0">
                <a:latin typeface="+mj-lt"/>
              </a:rPr>
              <a:t>Pump Control Methods</a:t>
            </a:r>
          </a:p>
          <a:p>
            <a:pPr marL="342900" indent="-342900">
              <a:buFont typeface="Wingdings" panose="05000000000000000000" pitchFamily="2" charset="2"/>
              <a:buChar char="Ø"/>
            </a:pPr>
            <a:r>
              <a:rPr lang="en-US" b="1" dirty="0">
                <a:latin typeface="+mj-lt"/>
              </a:rPr>
              <a:t>Pump Operating Point</a:t>
            </a:r>
          </a:p>
        </p:txBody>
      </p:sp>
    </p:spTree>
    <p:extLst>
      <p:ext uri="{BB962C8B-B14F-4D97-AF65-F5344CB8AC3E}">
        <p14:creationId xmlns:p14="http://schemas.microsoft.com/office/powerpoint/2010/main" val="56116853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73760B1C-A7AD-396E-595F-2913A4A05532}"/>
              </a:ext>
            </a:extLst>
          </p:cNvPr>
          <p:cNvPicPr>
            <a:picLocks noChangeAspect="1" noChangeArrowheads="1"/>
          </p:cNvPicPr>
          <p:nvPr/>
        </p:nvPicPr>
        <p:blipFill>
          <a:blip r:embed="rId2">
            <a:alphaModFix amt="39000"/>
            <a:extLst>
              <a:ext uri="{28A0092B-C50C-407E-A947-70E740481C1C}">
                <a14:useLocalDpi xmlns:a14="http://schemas.microsoft.com/office/drawing/2010/main" val="0"/>
              </a:ext>
            </a:extLst>
          </a:blip>
          <a:srcRect/>
          <a:stretch>
            <a:fillRect/>
          </a:stretch>
        </p:blipFill>
        <p:spPr bwMode="auto">
          <a:xfrm>
            <a:off x="194310" y="203239"/>
            <a:ext cx="11807190" cy="6448985"/>
          </a:xfrm>
          <a:prstGeom prst="rect">
            <a:avLst/>
          </a:prstGeom>
          <a:noFill/>
          <a:extLst>
            <a:ext uri="{909E8E84-426E-40DD-AFC4-6F175D3DCCD1}">
              <a14:hiddenFill xmlns:a14="http://schemas.microsoft.com/office/drawing/2010/main">
                <a:solidFill>
                  <a:srgbClr val="FFFFFF"/>
                </a:solidFill>
              </a14:hiddenFill>
            </a:ext>
          </a:extLst>
        </p:spPr>
      </p:pic>
      <p:sp>
        <p:nvSpPr>
          <p:cNvPr id="4" name="Title 3"/>
          <p:cNvSpPr>
            <a:spLocks noGrp="1"/>
          </p:cNvSpPr>
          <p:nvPr>
            <p:ph type="ctrTitle"/>
          </p:nvPr>
        </p:nvSpPr>
        <p:spPr/>
        <p:txBody>
          <a:bodyPr/>
          <a:lstStyle/>
          <a:p>
            <a:r>
              <a:rPr lang="en-US" b="1" dirty="0">
                <a:solidFill>
                  <a:srgbClr val="002060"/>
                </a:solidFill>
              </a:rPr>
              <a:t>Introduction to Pump Systems</a:t>
            </a:r>
          </a:p>
        </p:txBody>
      </p:sp>
    </p:spTree>
    <p:extLst>
      <p:ext uri="{BB962C8B-B14F-4D97-AF65-F5344CB8AC3E}">
        <p14:creationId xmlns:p14="http://schemas.microsoft.com/office/powerpoint/2010/main" val="133132409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9" name="Picture 5"/>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070955" y="714680"/>
            <a:ext cx="9813850" cy="45068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242" name="Rectangle 2"/>
          <p:cNvSpPr>
            <a:spLocks noGrp="1" noChangeArrowheads="1"/>
          </p:cNvSpPr>
          <p:nvPr>
            <p:ph type="title"/>
          </p:nvPr>
        </p:nvSpPr>
        <p:spPr>
          <a:xfrm>
            <a:off x="-247039" y="277003"/>
            <a:ext cx="5106603" cy="1325563"/>
          </a:xfrm>
        </p:spPr>
        <p:txBody>
          <a:bodyPr>
            <a:normAutofit/>
          </a:bodyPr>
          <a:lstStyle/>
          <a:p>
            <a:pPr eaLnBrk="1" hangingPunct="1"/>
            <a:r>
              <a:rPr lang="en-US" b="1" dirty="0">
                <a:solidFill>
                  <a:srgbClr val="002060"/>
                </a:solidFill>
              </a:rPr>
              <a:t>Introduction to Pumping System</a:t>
            </a:r>
          </a:p>
        </p:txBody>
      </p:sp>
      <p:pic>
        <p:nvPicPr>
          <p:cNvPr id="1026" name="Picture 2" descr="http://tacticalip.com/wp-content/uploads/2012/04/dollar-sign.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246696" y="3434228"/>
            <a:ext cx="998884" cy="1170570"/>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644488" y="3614584"/>
            <a:ext cx="1750942" cy="80985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7" name="Rectangle 3"/>
          <p:cNvSpPr txBox="1">
            <a:spLocks noChangeArrowheads="1"/>
          </p:cNvSpPr>
          <p:nvPr/>
        </p:nvSpPr>
        <p:spPr bwMode="auto">
          <a:xfrm>
            <a:off x="1070955" y="5221519"/>
            <a:ext cx="10566400" cy="1084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noAutofit/>
          </a:bodyPr>
          <a:lstStyle>
            <a:lvl1pPr marL="342900" indent="-342900" algn="l" rtl="0" eaLnBrk="0" fontAlgn="base" hangingPunct="0">
              <a:spcBef>
                <a:spcPct val="20000"/>
              </a:spcBef>
              <a:spcAft>
                <a:spcPct val="15000"/>
              </a:spcAft>
              <a:buClr>
                <a:srgbClr val="F86C3B"/>
              </a:buClr>
              <a:buChar char="•"/>
              <a:defRPr sz="3200">
                <a:solidFill>
                  <a:srgbClr val="003B80"/>
                </a:solidFill>
                <a:latin typeface="+mn-lt"/>
                <a:ea typeface="+mn-ea"/>
                <a:cs typeface="+mn-cs"/>
              </a:defRPr>
            </a:lvl1pPr>
            <a:lvl2pPr marL="742950" indent="-285750" algn="l" rtl="0" eaLnBrk="0" fontAlgn="base" hangingPunct="0">
              <a:spcBef>
                <a:spcPct val="20000"/>
              </a:spcBef>
              <a:spcAft>
                <a:spcPct val="15000"/>
              </a:spcAft>
              <a:buClr>
                <a:srgbClr val="F86C3B"/>
              </a:buClr>
              <a:buFont typeface="Arial" charset="0"/>
              <a:buChar char="–"/>
              <a:defRPr sz="2800">
                <a:solidFill>
                  <a:srgbClr val="003B80"/>
                </a:solidFill>
                <a:latin typeface="+mn-lt"/>
              </a:defRPr>
            </a:lvl2pPr>
            <a:lvl3pPr marL="1143000" indent="-228600" algn="l" rtl="0" eaLnBrk="0" fontAlgn="base" hangingPunct="0">
              <a:spcBef>
                <a:spcPct val="20000"/>
              </a:spcBef>
              <a:spcAft>
                <a:spcPct val="15000"/>
              </a:spcAft>
              <a:buClr>
                <a:srgbClr val="F86C3B"/>
              </a:buClr>
              <a:buChar char="•"/>
              <a:defRPr sz="2400">
                <a:solidFill>
                  <a:srgbClr val="003B80"/>
                </a:solidFill>
                <a:latin typeface="+mn-lt"/>
              </a:defRPr>
            </a:lvl3pPr>
            <a:lvl4pPr marL="1600200" indent="-228600" algn="l" rtl="0" eaLnBrk="0" fontAlgn="base" hangingPunct="0">
              <a:spcBef>
                <a:spcPct val="20000"/>
              </a:spcBef>
              <a:spcAft>
                <a:spcPct val="15000"/>
              </a:spcAft>
              <a:buClr>
                <a:srgbClr val="F86C3B"/>
              </a:buClr>
              <a:buChar char="–"/>
              <a:defRPr sz="2000">
                <a:solidFill>
                  <a:srgbClr val="003B80"/>
                </a:solidFill>
                <a:latin typeface="+mn-lt"/>
              </a:defRPr>
            </a:lvl4pPr>
            <a:lvl5pPr marL="2057400" indent="-228600" algn="l" rtl="0" eaLnBrk="0" fontAlgn="base" hangingPunct="0">
              <a:spcBef>
                <a:spcPct val="20000"/>
              </a:spcBef>
              <a:spcAft>
                <a:spcPct val="15000"/>
              </a:spcAft>
              <a:buClr>
                <a:srgbClr val="F86C3B"/>
              </a:buClr>
              <a:buChar char="»"/>
              <a:defRPr sz="2000">
                <a:solidFill>
                  <a:srgbClr val="003B80"/>
                </a:solidFill>
                <a:latin typeface="+mn-lt"/>
              </a:defRPr>
            </a:lvl5pPr>
            <a:lvl6pPr marL="2514600" indent="-228600" algn="l" rtl="0" fontAlgn="base">
              <a:spcBef>
                <a:spcPct val="20000"/>
              </a:spcBef>
              <a:spcAft>
                <a:spcPct val="15000"/>
              </a:spcAft>
              <a:buClr>
                <a:srgbClr val="F86C3B"/>
              </a:buClr>
              <a:buChar char="»"/>
              <a:defRPr sz="2000">
                <a:solidFill>
                  <a:srgbClr val="003B80"/>
                </a:solidFill>
                <a:latin typeface="+mn-lt"/>
              </a:defRPr>
            </a:lvl6pPr>
            <a:lvl7pPr marL="2971800" indent="-228600" algn="l" rtl="0" fontAlgn="base">
              <a:spcBef>
                <a:spcPct val="20000"/>
              </a:spcBef>
              <a:spcAft>
                <a:spcPct val="15000"/>
              </a:spcAft>
              <a:buClr>
                <a:srgbClr val="F86C3B"/>
              </a:buClr>
              <a:buChar char="»"/>
              <a:defRPr sz="2000">
                <a:solidFill>
                  <a:srgbClr val="003B80"/>
                </a:solidFill>
                <a:latin typeface="+mn-lt"/>
              </a:defRPr>
            </a:lvl7pPr>
            <a:lvl8pPr marL="3429000" indent="-228600" algn="l" rtl="0" fontAlgn="base">
              <a:spcBef>
                <a:spcPct val="20000"/>
              </a:spcBef>
              <a:spcAft>
                <a:spcPct val="15000"/>
              </a:spcAft>
              <a:buClr>
                <a:srgbClr val="F86C3B"/>
              </a:buClr>
              <a:buChar char="»"/>
              <a:defRPr sz="2000">
                <a:solidFill>
                  <a:srgbClr val="003B80"/>
                </a:solidFill>
                <a:latin typeface="+mn-lt"/>
              </a:defRPr>
            </a:lvl8pPr>
            <a:lvl9pPr marL="3886200" indent="-228600" algn="l" rtl="0" fontAlgn="base">
              <a:spcBef>
                <a:spcPct val="20000"/>
              </a:spcBef>
              <a:spcAft>
                <a:spcPct val="15000"/>
              </a:spcAft>
              <a:buClr>
                <a:srgbClr val="F86C3B"/>
              </a:buClr>
              <a:buChar char="»"/>
              <a:defRPr sz="2000">
                <a:solidFill>
                  <a:srgbClr val="003B80"/>
                </a:solidFill>
                <a:latin typeface="+mn-lt"/>
              </a:defRPr>
            </a:lvl9pPr>
          </a:lstStyle>
          <a:p>
            <a:pPr marL="0" indent="0">
              <a:buNone/>
            </a:pPr>
            <a:r>
              <a:rPr lang="en-US" sz="2667" kern="0" dirty="0"/>
              <a:t>Devices interconnected with pipelines that use the mass and energy of a fluid to perform work, carry out a process, or to make a product</a:t>
            </a:r>
          </a:p>
        </p:txBody>
      </p:sp>
      <p:sp>
        <p:nvSpPr>
          <p:cNvPr id="38" name="Rectangle 3"/>
          <p:cNvSpPr txBox="1">
            <a:spLocks noChangeArrowheads="1"/>
          </p:cNvSpPr>
          <p:nvPr/>
        </p:nvSpPr>
        <p:spPr bwMode="auto">
          <a:xfrm>
            <a:off x="7559546" y="415092"/>
            <a:ext cx="3974404" cy="14829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noAutofit/>
          </a:bodyPr>
          <a:lstStyle>
            <a:lvl1pPr marL="342900" indent="-342900" algn="l" rtl="0" eaLnBrk="0" fontAlgn="base" hangingPunct="0">
              <a:spcBef>
                <a:spcPct val="20000"/>
              </a:spcBef>
              <a:spcAft>
                <a:spcPct val="15000"/>
              </a:spcAft>
              <a:buClr>
                <a:srgbClr val="F86C3B"/>
              </a:buClr>
              <a:buChar char="•"/>
              <a:defRPr sz="3200">
                <a:solidFill>
                  <a:srgbClr val="003B80"/>
                </a:solidFill>
                <a:latin typeface="+mn-lt"/>
                <a:ea typeface="+mn-ea"/>
                <a:cs typeface="+mn-cs"/>
              </a:defRPr>
            </a:lvl1pPr>
            <a:lvl2pPr marL="742950" indent="-285750" algn="l" rtl="0" eaLnBrk="0" fontAlgn="base" hangingPunct="0">
              <a:spcBef>
                <a:spcPct val="20000"/>
              </a:spcBef>
              <a:spcAft>
                <a:spcPct val="15000"/>
              </a:spcAft>
              <a:buClr>
                <a:srgbClr val="F86C3B"/>
              </a:buClr>
              <a:buFont typeface="Arial" charset="0"/>
              <a:buChar char="–"/>
              <a:defRPr sz="2800">
                <a:solidFill>
                  <a:srgbClr val="003B80"/>
                </a:solidFill>
                <a:latin typeface="+mn-lt"/>
              </a:defRPr>
            </a:lvl2pPr>
            <a:lvl3pPr marL="1143000" indent="-228600" algn="l" rtl="0" eaLnBrk="0" fontAlgn="base" hangingPunct="0">
              <a:spcBef>
                <a:spcPct val="20000"/>
              </a:spcBef>
              <a:spcAft>
                <a:spcPct val="15000"/>
              </a:spcAft>
              <a:buClr>
                <a:srgbClr val="F86C3B"/>
              </a:buClr>
              <a:buChar char="•"/>
              <a:defRPr sz="2400">
                <a:solidFill>
                  <a:srgbClr val="003B80"/>
                </a:solidFill>
                <a:latin typeface="+mn-lt"/>
              </a:defRPr>
            </a:lvl3pPr>
            <a:lvl4pPr marL="1600200" indent="-228600" algn="l" rtl="0" eaLnBrk="0" fontAlgn="base" hangingPunct="0">
              <a:spcBef>
                <a:spcPct val="20000"/>
              </a:spcBef>
              <a:spcAft>
                <a:spcPct val="15000"/>
              </a:spcAft>
              <a:buClr>
                <a:srgbClr val="F86C3B"/>
              </a:buClr>
              <a:buChar char="–"/>
              <a:defRPr sz="2000">
                <a:solidFill>
                  <a:srgbClr val="003B80"/>
                </a:solidFill>
                <a:latin typeface="+mn-lt"/>
              </a:defRPr>
            </a:lvl4pPr>
            <a:lvl5pPr marL="2057400" indent="-228600" algn="l" rtl="0" eaLnBrk="0" fontAlgn="base" hangingPunct="0">
              <a:spcBef>
                <a:spcPct val="20000"/>
              </a:spcBef>
              <a:spcAft>
                <a:spcPct val="15000"/>
              </a:spcAft>
              <a:buClr>
                <a:srgbClr val="F86C3B"/>
              </a:buClr>
              <a:buChar char="»"/>
              <a:defRPr sz="2000">
                <a:solidFill>
                  <a:srgbClr val="003B80"/>
                </a:solidFill>
                <a:latin typeface="+mn-lt"/>
              </a:defRPr>
            </a:lvl5pPr>
            <a:lvl6pPr marL="2514600" indent="-228600" algn="l" rtl="0" fontAlgn="base">
              <a:spcBef>
                <a:spcPct val="20000"/>
              </a:spcBef>
              <a:spcAft>
                <a:spcPct val="15000"/>
              </a:spcAft>
              <a:buClr>
                <a:srgbClr val="F86C3B"/>
              </a:buClr>
              <a:buChar char="»"/>
              <a:defRPr sz="2000">
                <a:solidFill>
                  <a:srgbClr val="003B80"/>
                </a:solidFill>
                <a:latin typeface="+mn-lt"/>
              </a:defRPr>
            </a:lvl6pPr>
            <a:lvl7pPr marL="2971800" indent="-228600" algn="l" rtl="0" fontAlgn="base">
              <a:spcBef>
                <a:spcPct val="20000"/>
              </a:spcBef>
              <a:spcAft>
                <a:spcPct val="15000"/>
              </a:spcAft>
              <a:buClr>
                <a:srgbClr val="F86C3B"/>
              </a:buClr>
              <a:buChar char="»"/>
              <a:defRPr sz="2000">
                <a:solidFill>
                  <a:srgbClr val="003B80"/>
                </a:solidFill>
                <a:latin typeface="+mn-lt"/>
              </a:defRPr>
            </a:lvl7pPr>
            <a:lvl8pPr marL="3429000" indent="-228600" algn="l" rtl="0" fontAlgn="base">
              <a:spcBef>
                <a:spcPct val="20000"/>
              </a:spcBef>
              <a:spcAft>
                <a:spcPct val="15000"/>
              </a:spcAft>
              <a:buClr>
                <a:srgbClr val="F86C3B"/>
              </a:buClr>
              <a:buChar char="»"/>
              <a:defRPr sz="2000">
                <a:solidFill>
                  <a:srgbClr val="003B80"/>
                </a:solidFill>
                <a:latin typeface="+mn-lt"/>
              </a:defRPr>
            </a:lvl8pPr>
            <a:lvl9pPr marL="3886200" indent="-228600" algn="l" rtl="0" fontAlgn="base">
              <a:spcBef>
                <a:spcPct val="20000"/>
              </a:spcBef>
              <a:spcAft>
                <a:spcPct val="15000"/>
              </a:spcAft>
              <a:buClr>
                <a:srgbClr val="F86C3B"/>
              </a:buClr>
              <a:buChar char="»"/>
              <a:defRPr sz="2000">
                <a:solidFill>
                  <a:srgbClr val="003B80"/>
                </a:solidFill>
                <a:latin typeface="+mn-lt"/>
              </a:defRPr>
            </a:lvl9pPr>
          </a:lstStyle>
          <a:p>
            <a:pPr marL="0" indent="0">
              <a:buNone/>
            </a:pPr>
            <a:r>
              <a:rPr lang="en-US" sz="2400" kern="0" dirty="0"/>
              <a:t>System configuration, fluid, and purpose depends on the application</a:t>
            </a:r>
          </a:p>
        </p:txBody>
      </p:sp>
      <p:sp>
        <p:nvSpPr>
          <p:cNvPr id="39" name="Rectangle 3"/>
          <p:cNvSpPr txBox="1">
            <a:spLocks noChangeArrowheads="1"/>
          </p:cNvSpPr>
          <p:nvPr/>
        </p:nvSpPr>
        <p:spPr bwMode="auto">
          <a:xfrm>
            <a:off x="6067887" y="3543102"/>
            <a:ext cx="3275223" cy="11635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noAutofit/>
          </a:bodyPr>
          <a:lstStyle>
            <a:lvl1pPr marL="342900" indent="-342900" algn="l" rtl="0" eaLnBrk="0" fontAlgn="base" hangingPunct="0">
              <a:spcBef>
                <a:spcPct val="20000"/>
              </a:spcBef>
              <a:spcAft>
                <a:spcPct val="15000"/>
              </a:spcAft>
              <a:buClr>
                <a:srgbClr val="F86C3B"/>
              </a:buClr>
              <a:buChar char="•"/>
              <a:defRPr sz="3200">
                <a:solidFill>
                  <a:srgbClr val="003B80"/>
                </a:solidFill>
                <a:latin typeface="+mn-lt"/>
                <a:ea typeface="+mn-ea"/>
                <a:cs typeface="+mn-cs"/>
              </a:defRPr>
            </a:lvl1pPr>
            <a:lvl2pPr marL="742950" indent="-285750" algn="l" rtl="0" eaLnBrk="0" fontAlgn="base" hangingPunct="0">
              <a:spcBef>
                <a:spcPct val="20000"/>
              </a:spcBef>
              <a:spcAft>
                <a:spcPct val="15000"/>
              </a:spcAft>
              <a:buClr>
                <a:srgbClr val="F86C3B"/>
              </a:buClr>
              <a:buFont typeface="Arial" charset="0"/>
              <a:buChar char="–"/>
              <a:defRPr sz="2800">
                <a:solidFill>
                  <a:srgbClr val="003B80"/>
                </a:solidFill>
                <a:latin typeface="+mn-lt"/>
              </a:defRPr>
            </a:lvl2pPr>
            <a:lvl3pPr marL="1143000" indent="-228600" algn="l" rtl="0" eaLnBrk="0" fontAlgn="base" hangingPunct="0">
              <a:spcBef>
                <a:spcPct val="20000"/>
              </a:spcBef>
              <a:spcAft>
                <a:spcPct val="15000"/>
              </a:spcAft>
              <a:buClr>
                <a:srgbClr val="F86C3B"/>
              </a:buClr>
              <a:buChar char="•"/>
              <a:defRPr sz="2400">
                <a:solidFill>
                  <a:srgbClr val="003B80"/>
                </a:solidFill>
                <a:latin typeface="+mn-lt"/>
              </a:defRPr>
            </a:lvl3pPr>
            <a:lvl4pPr marL="1600200" indent="-228600" algn="l" rtl="0" eaLnBrk="0" fontAlgn="base" hangingPunct="0">
              <a:spcBef>
                <a:spcPct val="20000"/>
              </a:spcBef>
              <a:spcAft>
                <a:spcPct val="15000"/>
              </a:spcAft>
              <a:buClr>
                <a:srgbClr val="F86C3B"/>
              </a:buClr>
              <a:buChar char="–"/>
              <a:defRPr sz="2000">
                <a:solidFill>
                  <a:srgbClr val="003B80"/>
                </a:solidFill>
                <a:latin typeface="+mn-lt"/>
              </a:defRPr>
            </a:lvl4pPr>
            <a:lvl5pPr marL="2057400" indent="-228600" algn="l" rtl="0" eaLnBrk="0" fontAlgn="base" hangingPunct="0">
              <a:spcBef>
                <a:spcPct val="20000"/>
              </a:spcBef>
              <a:spcAft>
                <a:spcPct val="15000"/>
              </a:spcAft>
              <a:buClr>
                <a:srgbClr val="F86C3B"/>
              </a:buClr>
              <a:buChar char="»"/>
              <a:defRPr sz="2000">
                <a:solidFill>
                  <a:srgbClr val="003B80"/>
                </a:solidFill>
                <a:latin typeface="+mn-lt"/>
              </a:defRPr>
            </a:lvl5pPr>
            <a:lvl6pPr marL="2514600" indent="-228600" algn="l" rtl="0" fontAlgn="base">
              <a:spcBef>
                <a:spcPct val="20000"/>
              </a:spcBef>
              <a:spcAft>
                <a:spcPct val="15000"/>
              </a:spcAft>
              <a:buClr>
                <a:srgbClr val="F86C3B"/>
              </a:buClr>
              <a:buChar char="»"/>
              <a:defRPr sz="2000">
                <a:solidFill>
                  <a:srgbClr val="003B80"/>
                </a:solidFill>
                <a:latin typeface="+mn-lt"/>
              </a:defRPr>
            </a:lvl6pPr>
            <a:lvl7pPr marL="2971800" indent="-228600" algn="l" rtl="0" fontAlgn="base">
              <a:spcBef>
                <a:spcPct val="20000"/>
              </a:spcBef>
              <a:spcAft>
                <a:spcPct val="15000"/>
              </a:spcAft>
              <a:buClr>
                <a:srgbClr val="F86C3B"/>
              </a:buClr>
              <a:buChar char="»"/>
              <a:defRPr sz="2000">
                <a:solidFill>
                  <a:srgbClr val="003B80"/>
                </a:solidFill>
                <a:latin typeface="+mn-lt"/>
              </a:defRPr>
            </a:lvl7pPr>
            <a:lvl8pPr marL="3429000" indent="-228600" algn="l" rtl="0" fontAlgn="base">
              <a:spcBef>
                <a:spcPct val="20000"/>
              </a:spcBef>
              <a:spcAft>
                <a:spcPct val="15000"/>
              </a:spcAft>
              <a:buClr>
                <a:srgbClr val="F86C3B"/>
              </a:buClr>
              <a:buChar char="»"/>
              <a:defRPr sz="2000">
                <a:solidFill>
                  <a:srgbClr val="003B80"/>
                </a:solidFill>
                <a:latin typeface="+mn-lt"/>
              </a:defRPr>
            </a:lvl8pPr>
            <a:lvl9pPr marL="3886200" indent="-228600" algn="l" rtl="0" fontAlgn="base">
              <a:spcBef>
                <a:spcPct val="20000"/>
              </a:spcBef>
              <a:spcAft>
                <a:spcPct val="15000"/>
              </a:spcAft>
              <a:buClr>
                <a:srgbClr val="F86C3B"/>
              </a:buClr>
              <a:buChar char="»"/>
              <a:defRPr sz="2000">
                <a:solidFill>
                  <a:srgbClr val="003B80"/>
                </a:solidFill>
                <a:latin typeface="+mn-lt"/>
              </a:defRPr>
            </a:lvl9pPr>
          </a:lstStyle>
          <a:p>
            <a:pPr marL="0" indent="0">
              <a:buNone/>
            </a:pPr>
            <a:r>
              <a:rPr lang="en-US" sz="2400" kern="0" dirty="0"/>
              <a:t>Moving fluid requires energy and cost money</a:t>
            </a:r>
          </a:p>
        </p:txBody>
      </p:sp>
      <p:sp>
        <p:nvSpPr>
          <p:cNvPr id="3" name="Slide Number Placeholder 2">
            <a:extLst>
              <a:ext uri="{FF2B5EF4-FFF2-40B4-BE49-F238E27FC236}">
                <a16:creationId xmlns:a16="http://schemas.microsoft.com/office/drawing/2014/main" id="{F9356B51-2F21-425B-9CEF-C0E470A8ADDF}"/>
              </a:ext>
            </a:extLst>
          </p:cNvPr>
          <p:cNvSpPr>
            <a:spLocks noGrp="1"/>
          </p:cNvSpPr>
          <p:nvPr>
            <p:ph type="sldNum" sz="quarter" idx="12"/>
          </p:nvPr>
        </p:nvSpPr>
        <p:spPr/>
        <p:txBody>
          <a:bodyPr/>
          <a:lstStyle/>
          <a:p>
            <a:fld id="{48F63A3B-78C7-47BE-AE5E-E10140E04643}" type="slidenum">
              <a:rPr lang="en-US" smtClean="0"/>
              <a:t>14</a:t>
            </a:fld>
            <a:endParaRPr lang="en-US" dirty="0"/>
          </a:p>
        </p:txBody>
      </p:sp>
    </p:spTree>
    <p:extLst>
      <p:ext uri="{BB962C8B-B14F-4D97-AF65-F5344CB8AC3E}">
        <p14:creationId xmlns:p14="http://schemas.microsoft.com/office/powerpoint/2010/main" val="378625051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895" y="21176"/>
            <a:ext cx="6459819" cy="853016"/>
          </a:xfrm>
        </p:spPr>
        <p:txBody>
          <a:bodyPr>
            <a:normAutofit/>
          </a:bodyPr>
          <a:lstStyle/>
          <a:p>
            <a:r>
              <a:rPr lang="en-US" b="1" dirty="0">
                <a:solidFill>
                  <a:srgbClr val="002060"/>
                </a:solidFill>
              </a:rPr>
              <a:t>Types of Systems</a:t>
            </a:r>
          </a:p>
        </p:txBody>
      </p:sp>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7603" y="1736055"/>
            <a:ext cx="6186347" cy="26966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itle 1"/>
          <p:cNvSpPr txBox="1">
            <a:spLocks/>
          </p:cNvSpPr>
          <p:nvPr/>
        </p:nvSpPr>
        <p:spPr>
          <a:xfrm>
            <a:off x="476044" y="1102287"/>
            <a:ext cx="9199595" cy="777635"/>
          </a:xfrm>
          <a:prstGeom prst="rect">
            <a:avLst/>
          </a:prstGeom>
        </p:spPr>
        <p:txBody>
          <a:bodyPr vert="horz" lIns="121920" tIns="60960" rIns="121920" bIns="60960" rtlCol="0" anchor="t" anchorCtr="0">
            <a:normAutofit/>
          </a:bodyPr>
          <a:lstStyle>
            <a:lvl1pPr algn="l" defTabSz="914400" rtl="0" eaLnBrk="1" latinLnBrk="0" hangingPunct="1">
              <a:spcBef>
                <a:spcPct val="0"/>
              </a:spcBef>
              <a:buNone/>
              <a:defRPr sz="3200" b="1" kern="1200">
                <a:solidFill>
                  <a:schemeClr val="tx1"/>
                </a:solidFill>
                <a:latin typeface="+mj-lt"/>
                <a:ea typeface="+mj-ea"/>
                <a:cs typeface="+mj-cs"/>
              </a:defRPr>
            </a:lvl1pPr>
          </a:lstStyle>
          <a:p>
            <a:r>
              <a:rPr lang="en-US" b="0" dirty="0">
                <a:solidFill>
                  <a:schemeClr val="tx2"/>
                </a:solidFill>
              </a:rPr>
              <a:t>Single path open systems</a:t>
            </a:r>
          </a:p>
        </p:txBody>
      </p:sp>
      <p:sp>
        <p:nvSpPr>
          <p:cNvPr id="4" name="Slide Number Placeholder 3">
            <a:extLst>
              <a:ext uri="{FF2B5EF4-FFF2-40B4-BE49-F238E27FC236}">
                <a16:creationId xmlns:a16="http://schemas.microsoft.com/office/drawing/2014/main" id="{98F8D0AD-2541-4F3F-BA79-3F1B20447D9A}"/>
              </a:ext>
            </a:extLst>
          </p:cNvPr>
          <p:cNvSpPr>
            <a:spLocks noGrp="1"/>
          </p:cNvSpPr>
          <p:nvPr>
            <p:ph type="sldNum" sz="quarter" idx="12"/>
          </p:nvPr>
        </p:nvSpPr>
        <p:spPr/>
        <p:txBody>
          <a:bodyPr/>
          <a:lstStyle/>
          <a:p>
            <a:fld id="{48F63A3B-78C7-47BE-AE5E-E10140E04643}" type="slidenum">
              <a:rPr lang="en-US" smtClean="0"/>
              <a:t>15</a:t>
            </a:fld>
            <a:endParaRPr lang="en-US" dirty="0"/>
          </a:p>
        </p:txBody>
      </p:sp>
      <p:pic>
        <p:nvPicPr>
          <p:cNvPr id="3" name="Picture 3">
            <a:extLst>
              <a:ext uri="{FF2B5EF4-FFF2-40B4-BE49-F238E27FC236}">
                <a16:creationId xmlns:a16="http://schemas.microsoft.com/office/drawing/2014/main" id="{B6ECCF2D-9E35-498D-D263-28614C5AA90D}"/>
              </a:ext>
            </a:extLst>
          </p:cNvPr>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920871" y="601820"/>
            <a:ext cx="4808996" cy="56543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Title 1">
            <a:extLst>
              <a:ext uri="{FF2B5EF4-FFF2-40B4-BE49-F238E27FC236}">
                <a16:creationId xmlns:a16="http://schemas.microsoft.com/office/drawing/2014/main" id="{BC3F944A-ED21-C5E9-6CC6-B74CDB06B23C}"/>
              </a:ext>
            </a:extLst>
          </p:cNvPr>
          <p:cNvSpPr txBox="1">
            <a:spLocks/>
          </p:cNvSpPr>
          <p:nvPr/>
        </p:nvSpPr>
        <p:spPr>
          <a:xfrm>
            <a:off x="7120635" y="75170"/>
            <a:ext cx="4947263" cy="567655"/>
          </a:xfrm>
          <a:prstGeom prst="rect">
            <a:avLst/>
          </a:prstGeom>
        </p:spPr>
        <p:txBody>
          <a:bodyPr vert="horz" lIns="121920" tIns="60960" rIns="121920" bIns="60960" rtlCol="0" anchor="t" anchorCtr="0">
            <a:noAutofit/>
          </a:bodyPr>
          <a:lstStyle>
            <a:lvl1pPr algn="l" defTabSz="914400" rtl="0" eaLnBrk="1" latinLnBrk="0" hangingPunct="1">
              <a:spcBef>
                <a:spcPct val="0"/>
              </a:spcBef>
              <a:buNone/>
              <a:defRPr sz="3200" b="1" kern="1200">
                <a:solidFill>
                  <a:schemeClr val="tx1"/>
                </a:solidFill>
                <a:latin typeface="+mj-lt"/>
                <a:ea typeface="+mj-ea"/>
                <a:cs typeface="+mj-cs"/>
              </a:defRPr>
            </a:lvl1pPr>
          </a:lstStyle>
          <a:p>
            <a:r>
              <a:rPr lang="en-US" b="0" dirty="0">
                <a:solidFill>
                  <a:schemeClr val="tx2"/>
                </a:solidFill>
              </a:rPr>
              <a:t>Multi-loop closed systems</a:t>
            </a:r>
          </a:p>
        </p:txBody>
      </p:sp>
      <p:cxnSp>
        <p:nvCxnSpPr>
          <p:cNvPr id="9" name="Straight Connector 8">
            <a:extLst>
              <a:ext uri="{FF2B5EF4-FFF2-40B4-BE49-F238E27FC236}">
                <a16:creationId xmlns:a16="http://schemas.microsoft.com/office/drawing/2014/main" id="{A684FC31-11F5-84AE-364B-42E94095BB0D}"/>
              </a:ext>
            </a:extLst>
          </p:cNvPr>
          <p:cNvCxnSpPr/>
          <p:nvPr/>
        </p:nvCxnSpPr>
        <p:spPr>
          <a:xfrm>
            <a:off x="6920871" y="4153711"/>
            <a:ext cx="768485"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905299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2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xit" presetSubtype="0" fill="hold" grpId="1" nodeType="clickEffect">
                                  <p:stCondLst>
                                    <p:cond delay="0"/>
                                  </p:stCondLst>
                                  <p:childTnLst>
                                    <p:set>
                                      <p:cBhvr>
                                        <p:cTn id="12" dur="1" fill="hold">
                                          <p:stCondLst>
                                            <p:cond delay="0"/>
                                          </p:stCondLst>
                                        </p:cTn>
                                        <p:tgtEl>
                                          <p:spTgt spid="5"/>
                                        </p:tgtEl>
                                        <p:attrNameLst>
                                          <p:attrName>style.visibility</p:attrName>
                                        </p:attrNameLst>
                                      </p:cBhvr>
                                      <p:to>
                                        <p:strVal val="hidden"/>
                                      </p:to>
                                    </p:set>
                                  </p:childTnLst>
                                </p:cTn>
                              </p:par>
                              <p:par>
                                <p:cTn id="13" presetID="1" presetClass="exit" presetSubtype="0" fill="hold" nodeType="withEffect">
                                  <p:stCondLst>
                                    <p:cond delay="0"/>
                                  </p:stCondLst>
                                  <p:childTnLst>
                                    <p:set>
                                      <p:cBhvr>
                                        <p:cTn id="14" dur="1" fill="hold">
                                          <p:stCondLst>
                                            <p:cond delay="0"/>
                                          </p:stCondLst>
                                        </p:cTn>
                                        <p:tgtEl>
                                          <p:spTgt spid="1026"/>
                                        </p:tgtEl>
                                        <p:attrNameLst>
                                          <p:attrName>style.visibility</p:attrName>
                                        </p:attrNameLst>
                                      </p:cBhvr>
                                      <p:to>
                                        <p:strVal val="hidden"/>
                                      </p:to>
                                    </p:set>
                                  </p:childTnLst>
                                </p:cTn>
                              </p:par>
                              <p:par>
                                <p:cTn id="15" presetID="1" presetClass="entr" presetSubtype="0" fill="hold" nodeType="withEffect">
                                  <p:stCondLst>
                                    <p:cond delay="0"/>
                                  </p:stCondLst>
                                  <p:childTnLst>
                                    <p:set>
                                      <p:cBhvr>
                                        <p:cTn id="16" dur="1" fill="hold">
                                          <p:stCondLst>
                                            <p:cond delay="0"/>
                                          </p:stCondLst>
                                        </p:cTn>
                                        <p:tgtEl>
                                          <p:spTgt spid="3"/>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5" grpId="1"/>
      <p:bldP spid="8"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8" name="Object 29">
                <a:extLst>
                  <a:ext uri="{FF2B5EF4-FFF2-40B4-BE49-F238E27FC236}">
                    <a16:creationId xmlns:a16="http://schemas.microsoft.com/office/drawing/2014/main" id="{296E00E9-1D56-48A0-912C-7BBB1DB7592F}"/>
                  </a:ext>
                </a:extLst>
              </p:cNvPr>
              <p:cNvSpPr txBox="1"/>
              <p:nvPr/>
            </p:nvSpPr>
            <p:spPr bwMode="auto">
              <a:xfrm>
                <a:off x="5538788" y="954088"/>
                <a:ext cx="6383337" cy="762000"/>
              </a:xfrm>
              <a:prstGeom prst="rect">
                <a:avLst/>
              </a:prstGeom>
              <a:noFill/>
              <a:ln w="25400">
                <a:solidFill>
                  <a:srgbClr val="0000FF"/>
                </a:solidFill>
                <a:miter lim="800000"/>
                <a:headEnd/>
                <a:tailEnd/>
              </a:ln>
              <a:effectLst/>
            </p:spPr>
            <p:txBody>
              <a:bodyPr>
                <a:noAutofit/>
              </a:bodyPr>
              <a:lstStyle/>
              <a:p>
                <a:pPr/>
                <a14:m>
                  <m:oMathPara xmlns:m="http://schemas.openxmlformats.org/officeDocument/2006/math">
                    <m:oMathParaPr>
                      <m:jc m:val="left"/>
                    </m:oMathParaPr>
                    <m:oMath xmlns:m="http://schemas.openxmlformats.org/officeDocument/2006/math">
                      <m:r>
                        <a:rPr lang="en-US" sz="3200" b="0" i="1" smtClean="0">
                          <a:solidFill>
                            <a:srgbClr val="000000"/>
                          </a:solidFill>
                          <a:latin typeface="Cambria Math" panose="02040503050406030204" pitchFamily="18" charset="0"/>
                        </a:rPr>
                        <m:t>𝐻</m:t>
                      </m:r>
                      <m:r>
                        <a:rPr lang="en-US" sz="3200" i="1">
                          <a:solidFill>
                            <a:srgbClr val="000000"/>
                          </a:solidFill>
                          <a:latin typeface="Cambria Math" panose="02040503050406030204" pitchFamily="18" charset="0"/>
                        </a:rPr>
                        <m:t>=</m:t>
                      </m:r>
                      <m:d>
                        <m:dPr>
                          <m:ctrlPr>
                            <a:rPr lang="en-US" sz="3200" i="1">
                              <a:solidFill>
                                <a:srgbClr val="000000"/>
                              </a:solidFill>
                              <a:latin typeface="Cambria Math" panose="02040503050406030204" pitchFamily="18" charset="0"/>
                            </a:rPr>
                          </m:ctrlPr>
                        </m:dPr>
                        <m:e>
                          <m:sSub>
                            <m:sSubPr>
                              <m:ctrlPr>
                                <a:rPr lang="en-US" sz="3200" i="1">
                                  <a:solidFill>
                                    <a:srgbClr val="000000"/>
                                  </a:solidFill>
                                  <a:latin typeface="Cambria Math" panose="02040503050406030204" pitchFamily="18" charset="0"/>
                                </a:rPr>
                              </m:ctrlPr>
                            </m:sSubPr>
                            <m:e>
                              <m:r>
                                <a:rPr lang="en-US" sz="3200" i="1">
                                  <a:solidFill>
                                    <a:srgbClr val="000000"/>
                                  </a:solidFill>
                                  <a:latin typeface="Cambria Math" panose="02040503050406030204" pitchFamily="18" charset="0"/>
                                </a:rPr>
                                <m:t>h</m:t>
                              </m:r>
                            </m:e>
                            <m:sub>
                              <m:r>
                                <a:rPr lang="en-US" sz="3200" i="1">
                                  <a:solidFill>
                                    <a:srgbClr val="000000"/>
                                  </a:solidFill>
                                  <a:latin typeface="Cambria Math" panose="02040503050406030204" pitchFamily="18" charset="0"/>
                                </a:rPr>
                                <m:t>2</m:t>
                              </m:r>
                            </m:sub>
                          </m:sSub>
                          <m:r>
                            <a:rPr lang="en-US" sz="3200" i="1">
                              <a:solidFill>
                                <a:srgbClr val="000000"/>
                              </a:solidFill>
                              <a:latin typeface="Cambria Math" panose="02040503050406030204" pitchFamily="18" charset="0"/>
                            </a:rPr>
                            <m:t>−</m:t>
                          </m:r>
                          <m:sSub>
                            <m:sSubPr>
                              <m:ctrlPr>
                                <a:rPr lang="en-US" sz="3200" i="1">
                                  <a:solidFill>
                                    <a:srgbClr val="000000"/>
                                  </a:solidFill>
                                  <a:latin typeface="Cambria Math" panose="02040503050406030204" pitchFamily="18" charset="0"/>
                                </a:rPr>
                              </m:ctrlPr>
                            </m:sSubPr>
                            <m:e>
                              <m:r>
                                <a:rPr lang="en-US" sz="3200" i="1">
                                  <a:solidFill>
                                    <a:srgbClr val="000000"/>
                                  </a:solidFill>
                                  <a:latin typeface="Cambria Math" panose="02040503050406030204" pitchFamily="18" charset="0"/>
                                </a:rPr>
                                <m:t>h</m:t>
                              </m:r>
                            </m:e>
                            <m:sub>
                              <m:r>
                                <a:rPr lang="en-US" sz="3200" i="1">
                                  <a:solidFill>
                                    <a:srgbClr val="000000"/>
                                  </a:solidFill>
                                  <a:latin typeface="Cambria Math" panose="02040503050406030204" pitchFamily="18" charset="0"/>
                                </a:rPr>
                                <m:t>1</m:t>
                              </m:r>
                            </m:sub>
                          </m:sSub>
                        </m:e>
                      </m:d>
                      <m:r>
                        <a:rPr lang="en-US" sz="3200" i="1">
                          <a:solidFill>
                            <a:srgbClr val="000000"/>
                          </a:solidFill>
                          <a:latin typeface="Cambria Math" panose="02040503050406030204" pitchFamily="18" charset="0"/>
                        </a:rPr>
                        <m:t>+</m:t>
                      </m:r>
                      <m:d>
                        <m:dPr>
                          <m:ctrlPr>
                            <a:rPr lang="en-US" sz="3200" i="1">
                              <a:solidFill>
                                <a:srgbClr val="000000"/>
                              </a:solidFill>
                              <a:latin typeface="Cambria Math" panose="02040503050406030204" pitchFamily="18" charset="0"/>
                            </a:rPr>
                          </m:ctrlPr>
                        </m:dPr>
                        <m:e>
                          <m:sSub>
                            <m:sSubPr>
                              <m:ctrlPr>
                                <a:rPr lang="en-US" sz="3200" i="1">
                                  <a:solidFill>
                                    <a:srgbClr val="000000"/>
                                  </a:solidFill>
                                  <a:latin typeface="Cambria Math" panose="02040503050406030204" pitchFamily="18" charset="0"/>
                                </a:rPr>
                              </m:ctrlPr>
                            </m:sSubPr>
                            <m:e>
                              <m:r>
                                <a:rPr lang="en-US" sz="3200" i="1">
                                  <a:solidFill>
                                    <a:srgbClr val="000000"/>
                                  </a:solidFill>
                                  <a:latin typeface="Cambria Math" panose="02040503050406030204" pitchFamily="18" charset="0"/>
                                </a:rPr>
                                <m:t>𝑧</m:t>
                              </m:r>
                            </m:e>
                            <m:sub>
                              <m:r>
                                <a:rPr lang="en-US" sz="3200" i="1">
                                  <a:solidFill>
                                    <a:srgbClr val="000000"/>
                                  </a:solidFill>
                                  <a:latin typeface="Cambria Math" panose="02040503050406030204" pitchFamily="18" charset="0"/>
                                </a:rPr>
                                <m:t>2</m:t>
                              </m:r>
                            </m:sub>
                          </m:sSub>
                          <m:r>
                            <a:rPr lang="en-US" sz="3200" i="1">
                              <a:solidFill>
                                <a:srgbClr val="000000"/>
                              </a:solidFill>
                              <a:latin typeface="Cambria Math" panose="02040503050406030204" pitchFamily="18" charset="0"/>
                            </a:rPr>
                            <m:t>−</m:t>
                          </m:r>
                          <m:sSub>
                            <m:sSubPr>
                              <m:ctrlPr>
                                <a:rPr lang="en-US" sz="3200" i="1">
                                  <a:solidFill>
                                    <a:srgbClr val="000000"/>
                                  </a:solidFill>
                                  <a:latin typeface="Cambria Math" panose="02040503050406030204" pitchFamily="18" charset="0"/>
                                </a:rPr>
                              </m:ctrlPr>
                            </m:sSubPr>
                            <m:e>
                              <m:r>
                                <a:rPr lang="en-US" sz="3200" i="1">
                                  <a:solidFill>
                                    <a:srgbClr val="000000"/>
                                  </a:solidFill>
                                  <a:latin typeface="Cambria Math" panose="02040503050406030204" pitchFamily="18" charset="0"/>
                                </a:rPr>
                                <m:t>𝑧</m:t>
                              </m:r>
                            </m:e>
                            <m:sub>
                              <m:r>
                                <a:rPr lang="en-US" sz="3200" i="1">
                                  <a:solidFill>
                                    <a:srgbClr val="000000"/>
                                  </a:solidFill>
                                  <a:latin typeface="Cambria Math" panose="02040503050406030204" pitchFamily="18" charset="0"/>
                                </a:rPr>
                                <m:t>1</m:t>
                              </m:r>
                            </m:sub>
                          </m:sSub>
                        </m:e>
                      </m:d>
                      <m:r>
                        <a:rPr lang="en-US" sz="3200" i="1">
                          <a:solidFill>
                            <a:srgbClr val="000000"/>
                          </a:solidFill>
                          <a:latin typeface="Cambria Math" panose="02040503050406030204" pitchFamily="18" charset="0"/>
                        </a:rPr>
                        <m:t>+</m:t>
                      </m:r>
                      <m:r>
                        <a:rPr lang="en-US" sz="3200" i="1">
                          <a:solidFill>
                            <a:srgbClr val="000000"/>
                          </a:solidFill>
                          <a:latin typeface="Cambria Math" panose="02040503050406030204" pitchFamily="18" charset="0"/>
                        </a:rPr>
                        <m:t>𝐶</m:t>
                      </m:r>
                      <m:sSup>
                        <m:sSupPr>
                          <m:ctrlPr>
                            <a:rPr lang="en-US" sz="3200" i="1">
                              <a:solidFill>
                                <a:srgbClr val="000000"/>
                              </a:solidFill>
                              <a:latin typeface="Cambria Math" panose="02040503050406030204" pitchFamily="18" charset="0"/>
                            </a:rPr>
                          </m:ctrlPr>
                        </m:sSupPr>
                        <m:e>
                          <m:r>
                            <a:rPr lang="en-US" sz="3200" i="1">
                              <a:solidFill>
                                <a:srgbClr val="000000"/>
                              </a:solidFill>
                              <a:latin typeface="Cambria Math" panose="02040503050406030204" pitchFamily="18" charset="0"/>
                            </a:rPr>
                            <m:t>𝑄</m:t>
                          </m:r>
                        </m:e>
                        <m:sup>
                          <m:r>
                            <a:rPr lang="en-US" sz="3200" i="1">
                              <a:solidFill>
                                <a:srgbClr val="000000"/>
                              </a:solidFill>
                              <a:latin typeface="Cambria Math" panose="02040503050406030204" pitchFamily="18" charset="0"/>
                            </a:rPr>
                            <m:t>2</m:t>
                          </m:r>
                        </m:sup>
                      </m:sSup>
                    </m:oMath>
                  </m:oMathPara>
                </a14:m>
                <a:endParaRPr lang="en-US" sz="3200" dirty="0"/>
              </a:p>
            </p:txBody>
          </p:sp>
        </mc:Choice>
        <mc:Fallback xmlns="">
          <p:sp>
            <p:nvSpPr>
              <p:cNvPr id="8" name="Object 29">
                <a:extLst>
                  <a:ext uri="{FF2B5EF4-FFF2-40B4-BE49-F238E27FC236}">
                    <a16:creationId xmlns:a16="http://schemas.microsoft.com/office/drawing/2014/main" id="{296E00E9-1D56-48A0-912C-7BBB1DB7592F}"/>
                  </a:ext>
                </a:extLst>
              </p:cNvPr>
              <p:cNvSpPr txBox="1">
                <a:spLocks noRot="1" noChangeAspect="1" noMove="1" noResize="1" noEditPoints="1" noAdjustHandles="1" noChangeArrowheads="1" noChangeShapeType="1" noTextEdit="1"/>
              </p:cNvSpPr>
              <p:nvPr/>
            </p:nvSpPr>
            <p:spPr bwMode="auto">
              <a:xfrm>
                <a:off x="5538788" y="954088"/>
                <a:ext cx="6383337" cy="762000"/>
              </a:xfrm>
              <a:prstGeom prst="rect">
                <a:avLst/>
              </a:prstGeom>
              <a:blipFill>
                <a:blip r:embed="rId3"/>
                <a:stretch>
                  <a:fillRect/>
                </a:stretch>
              </a:blipFill>
              <a:ln w="25400">
                <a:solidFill>
                  <a:srgbClr val="0000FF"/>
                </a:solidFill>
                <a:miter lim="800000"/>
                <a:headEnd/>
                <a:tailEnd/>
              </a:ln>
              <a:effectLst/>
            </p:spPr>
            <p:txBody>
              <a:bodyPr/>
              <a:lstStyle/>
              <a:p>
                <a:r>
                  <a:rPr lang="en-US">
                    <a:noFill/>
                  </a:rPr>
                  <a:t> </a:t>
                </a:r>
              </a:p>
            </p:txBody>
          </p:sp>
        </mc:Fallback>
      </mc:AlternateContent>
      <p:sp>
        <p:nvSpPr>
          <p:cNvPr id="26626" name="Title 1">
            <a:extLst>
              <a:ext uri="{FF2B5EF4-FFF2-40B4-BE49-F238E27FC236}">
                <a16:creationId xmlns:a16="http://schemas.microsoft.com/office/drawing/2014/main" id="{91792C17-22F0-41F1-9875-B66D4D3ACAB1}"/>
              </a:ext>
            </a:extLst>
          </p:cNvPr>
          <p:cNvSpPr>
            <a:spLocks noGrp="1"/>
          </p:cNvSpPr>
          <p:nvPr>
            <p:ph type="title"/>
          </p:nvPr>
        </p:nvSpPr>
        <p:spPr bwMode="auto">
          <a:xfrm>
            <a:off x="182880" y="128536"/>
            <a:ext cx="12192000" cy="706766"/>
          </a:xfrm>
        </p:spPr>
        <p:txBody>
          <a:bodyPr vert="horz" lIns="91440" tIns="45720" rIns="91440" bIns="45720" rtlCol="0" anchor="ctr">
            <a:normAutofit/>
          </a:bodyPr>
          <a:lstStyle/>
          <a:p>
            <a:r>
              <a:rPr lang="en-US" altLang="en-US" dirty="0">
                <a:solidFill>
                  <a:srgbClr val="002060"/>
                </a:solidFill>
              </a:rPr>
              <a:t>System Curve – Static &amp; Friction</a:t>
            </a:r>
          </a:p>
        </p:txBody>
      </p:sp>
      <p:sp>
        <p:nvSpPr>
          <p:cNvPr id="26627" name="Oval 8">
            <a:extLst>
              <a:ext uri="{FF2B5EF4-FFF2-40B4-BE49-F238E27FC236}">
                <a16:creationId xmlns:a16="http://schemas.microsoft.com/office/drawing/2014/main" id="{6EB8B3FE-89C0-4981-BA21-2DE605594443}"/>
              </a:ext>
            </a:extLst>
          </p:cNvPr>
          <p:cNvSpPr>
            <a:spLocks noChangeArrowheads="1"/>
          </p:cNvSpPr>
          <p:nvPr/>
        </p:nvSpPr>
        <p:spPr bwMode="auto">
          <a:xfrm>
            <a:off x="6386732" y="829709"/>
            <a:ext cx="3869832" cy="994457"/>
          </a:xfrm>
          <a:prstGeom prst="ellipse">
            <a:avLst/>
          </a:prstGeom>
          <a:noFill/>
          <a:ln w="1270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endParaRPr kumimoji="1" lang="en-CA" altLang="en-US" sz="2025" dirty="0">
              <a:solidFill>
                <a:srgbClr val="000099"/>
              </a:solidFill>
              <a:latin typeface="Arial" panose="020B0604020202020204" pitchFamily="34" charset="0"/>
              <a:ea typeface="MS PGothic" panose="020B0600070205080204" pitchFamily="34" charset="-128"/>
            </a:endParaRPr>
          </a:p>
        </p:txBody>
      </p:sp>
      <p:sp>
        <p:nvSpPr>
          <p:cNvPr id="7" name="Rectangle 6">
            <a:extLst>
              <a:ext uri="{FF2B5EF4-FFF2-40B4-BE49-F238E27FC236}">
                <a16:creationId xmlns:a16="http://schemas.microsoft.com/office/drawing/2014/main" id="{CD7CE491-DE4D-44D3-AD74-BEFA63FE7042}"/>
              </a:ext>
            </a:extLst>
          </p:cNvPr>
          <p:cNvSpPr/>
          <p:nvPr/>
        </p:nvSpPr>
        <p:spPr bwMode="auto">
          <a:xfrm>
            <a:off x="8978595" y="4203833"/>
            <a:ext cx="353615" cy="1452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51435" tIns="25718" rIns="51435" bIns="25718" anchor="ctr"/>
          <a:lstStyle/>
          <a:p>
            <a:pPr defTabSz="514362">
              <a:defRPr/>
            </a:pPr>
            <a:endParaRPr lang="en-CA" sz="1013" kern="0" dirty="0">
              <a:solidFill>
                <a:sysClr val="windowText" lastClr="000000"/>
              </a:solidFill>
            </a:endParaRPr>
          </a:p>
        </p:txBody>
      </p:sp>
      <p:pic>
        <p:nvPicPr>
          <p:cNvPr id="26629" name="Picture 8">
            <a:extLst>
              <a:ext uri="{FF2B5EF4-FFF2-40B4-BE49-F238E27FC236}">
                <a16:creationId xmlns:a16="http://schemas.microsoft.com/office/drawing/2014/main" id="{5208F31D-947A-499A-8FEB-93209E90D425}"/>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946730" y="1704631"/>
            <a:ext cx="6850140" cy="4658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Oval 8">
            <a:extLst>
              <a:ext uri="{FF2B5EF4-FFF2-40B4-BE49-F238E27FC236}">
                <a16:creationId xmlns:a16="http://schemas.microsoft.com/office/drawing/2014/main" id="{6EB8B3FE-89C0-4981-BA21-2DE605594443}"/>
              </a:ext>
            </a:extLst>
          </p:cNvPr>
          <p:cNvSpPr>
            <a:spLocks noChangeArrowheads="1"/>
          </p:cNvSpPr>
          <p:nvPr/>
        </p:nvSpPr>
        <p:spPr bwMode="auto">
          <a:xfrm>
            <a:off x="5226509" y="4013221"/>
            <a:ext cx="609808" cy="1601140"/>
          </a:xfrm>
          <a:prstGeom prst="ellipse">
            <a:avLst/>
          </a:prstGeom>
          <a:noFill/>
          <a:ln w="1270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endParaRPr kumimoji="1" lang="en-CA" altLang="en-US" sz="2025" dirty="0">
              <a:solidFill>
                <a:srgbClr val="000099"/>
              </a:solidFill>
              <a:latin typeface="Arial" panose="020B0604020202020204" pitchFamily="34" charset="0"/>
              <a:ea typeface="MS PGothic" panose="020B0600070205080204" pitchFamily="34" charset="-128"/>
            </a:endParaRPr>
          </a:p>
        </p:txBody>
      </p:sp>
      <p:sp>
        <p:nvSpPr>
          <p:cNvPr id="11" name="Oval 8">
            <a:extLst>
              <a:ext uri="{FF2B5EF4-FFF2-40B4-BE49-F238E27FC236}">
                <a16:creationId xmlns:a16="http://schemas.microsoft.com/office/drawing/2014/main" id="{6EB8B3FE-89C0-4981-BA21-2DE605594443}"/>
              </a:ext>
            </a:extLst>
          </p:cNvPr>
          <p:cNvSpPr>
            <a:spLocks noChangeArrowheads="1"/>
          </p:cNvSpPr>
          <p:nvPr/>
        </p:nvSpPr>
        <p:spPr bwMode="auto">
          <a:xfrm>
            <a:off x="10592973" y="917344"/>
            <a:ext cx="811750" cy="781880"/>
          </a:xfrm>
          <a:prstGeom prst="ellipse">
            <a:avLst/>
          </a:prstGeom>
          <a:noFill/>
          <a:ln w="1270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endParaRPr kumimoji="1" lang="en-CA" altLang="en-US" sz="2025" dirty="0">
              <a:solidFill>
                <a:srgbClr val="000099"/>
              </a:solidFill>
              <a:latin typeface="Arial" panose="020B0604020202020204" pitchFamily="34" charset="0"/>
              <a:ea typeface="MS PGothic" panose="020B0600070205080204" pitchFamily="34" charset="-128"/>
            </a:endParaRPr>
          </a:p>
        </p:txBody>
      </p:sp>
      <p:sp>
        <p:nvSpPr>
          <p:cNvPr id="13" name="Oval 8">
            <a:extLst>
              <a:ext uri="{FF2B5EF4-FFF2-40B4-BE49-F238E27FC236}">
                <a16:creationId xmlns:a16="http://schemas.microsoft.com/office/drawing/2014/main" id="{6EB8B3FE-89C0-4981-BA21-2DE605594443}"/>
              </a:ext>
            </a:extLst>
          </p:cNvPr>
          <p:cNvSpPr>
            <a:spLocks noChangeArrowheads="1"/>
          </p:cNvSpPr>
          <p:nvPr/>
        </p:nvSpPr>
        <p:spPr bwMode="auto">
          <a:xfrm rot="18141370">
            <a:off x="8914572" y="1959750"/>
            <a:ext cx="810343" cy="1704625"/>
          </a:xfrm>
          <a:prstGeom prst="ellipse">
            <a:avLst/>
          </a:prstGeom>
          <a:noFill/>
          <a:ln w="1270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endParaRPr kumimoji="1" lang="en-CA" altLang="en-US" sz="2025" dirty="0">
              <a:solidFill>
                <a:srgbClr val="000099"/>
              </a:solidFill>
              <a:latin typeface="Arial" panose="020B0604020202020204" pitchFamily="34" charset="0"/>
              <a:ea typeface="MS PGothic" panose="020B0600070205080204" pitchFamily="34" charset="-128"/>
            </a:endParaRPr>
          </a:p>
        </p:txBody>
      </p:sp>
      <p:cxnSp>
        <p:nvCxnSpPr>
          <p:cNvPr id="12" name="Straight Arrow Connector 11"/>
          <p:cNvCxnSpPr/>
          <p:nvPr/>
        </p:nvCxnSpPr>
        <p:spPr>
          <a:xfrm>
            <a:off x="8737811" y="2372568"/>
            <a:ext cx="1026866" cy="806824"/>
          </a:xfrm>
          <a:prstGeom prst="straightConnector1">
            <a:avLst/>
          </a:prstGeom>
          <a:ln w="38100">
            <a:solidFill>
              <a:srgbClr val="44546A"/>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a:off x="5522742" y="4108462"/>
            <a:ext cx="24449" cy="1344705"/>
          </a:xfrm>
          <a:prstGeom prst="straightConnector1">
            <a:avLst/>
          </a:prstGeom>
          <a:ln w="38100">
            <a:solidFill>
              <a:srgbClr val="44546A"/>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2" name="TextBox 1">
            <a:extLst>
              <a:ext uri="{FF2B5EF4-FFF2-40B4-BE49-F238E27FC236}">
                <a16:creationId xmlns:a16="http://schemas.microsoft.com/office/drawing/2014/main" id="{BB80CDFC-91EC-25C3-156A-50DCC89D006A}"/>
              </a:ext>
            </a:extLst>
          </p:cNvPr>
          <p:cNvSpPr txBox="1">
            <a:spLocks noChangeArrowheads="1"/>
          </p:cNvSpPr>
          <p:nvPr/>
        </p:nvSpPr>
        <p:spPr bwMode="auto">
          <a:xfrm>
            <a:off x="269875" y="1023718"/>
            <a:ext cx="5226509" cy="2246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2800" i="1" dirty="0">
                <a:solidFill>
                  <a:srgbClr val="44546A"/>
                </a:solidFill>
                <a:latin typeface="+mj-lt"/>
                <a:cs typeface="Times New Roman" panose="02020603050405020304" pitchFamily="18" charset="0"/>
              </a:rPr>
              <a:t>H</a:t>
            </a:r>
            <a:r>
              <a:rPr kumimoji="0" lang="en-US" altLang="en-US" sz="2800" b="0" i="0" u="none" strike="noStrike" kern="1200" cap="none" spc="0" normalizeH="0" baseline="0" noProof="0" dirty="0">
                <a:ln>
                  <a:noFill/>
                </a:ln>
                <a:solidFill>
                  <a:srgbClr val="44546A"/>
                </a:solidFill>
                <a:effectLst/>
                <a:uLnTx/>
                <a:uFillTx/>
                <a:latin typeface="+mj-lt"/>
              </a:rPr>
              <a:t> – pump total head (system head)</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2800" i="1" dirty="0">
                <a:solidFill>
                  <a:srgbClr val="44546A"/>
                </a:solidFill>
                <a:latin typeface="+mj-lt"/>
                <a:cs typeface="Times New Roman" panose="02020603050405020304" pitchFamily="18" charset="0"/>
              </a:rPr>
              <a:t>h</a:t>
            </a:r>
            <a:r>
              <a:rPr lang="en-US" altLang="en-US" sz="2800" dirty="0">
                <a:solidFill>
                  <a:srgbClr val="44546A"/>
                </a:solidFill>
                <a:latin typeface="+mj-lt"/>
              </a:rPr>
              <a:t> – pressure head (static)</a:t>
            </a:r>
            <a:endParaRPr kumimoji="0" lang="en-US" altLang="en-US" sz="2800" b="0" i="0" u="none" strike="noStrike" kern="1200" cap="none" spc="0" normalizeH="0" baseline="0" noProof="0" dirty="0">
              <a:ln>
                <a:noFill/>
              </a:ln>
              <a:solidFill>
                <a:srgbClr val="44546A"/>
              </a:solidFill>
              <a:effectLst/>
              <a:uLnTx/>
              <a:uFillTx/>
              <a:latin typeface="+mj-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2800" i="1" dirty="0">
                <a:solidFill>
                  <a:srgbClr val="44546A"/>
                </a:solidFill>
                <a:latin typeface="+mj-lt"/>
                <a:cs typeface="Times New Roman" panose="02020603050405020304" pitchFamily="18" charset="0"/>
              </a:rPr>
              <a:t>z</a:t>
            </a:r>
            <a:r>
              <a:rPr kumimoji="0" lang="en-US" altLang="en-US" sz="2800" b="0" i="0" u="none" strike="noStrike" kern="1200" cap="none" spc="0" normalizeH="0" baseline="0" noProof="0" dirty="0">
                <a:ln>
                  <a:noFill/>
                </a:ln>
                <a:solidFill>
                  <a:srgbClr val="44546A"/>
                </a:solidFill>
                <a:effectLst/>
                <a:uLnTx/>
                <a:uFillTx/>
                <a:latin typeface="+mj-lt"/>
              </a:rPr>
              <a:t> – elevation (static)</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2800" i="1" dirty="0">
                <a:solidFill>
                  <a:srgbClr val="44546A"/>
                </a:solidFill>
                <a:latin typeface="+mj-lt"/>
                <a:cs typeface="Times New Roman" panose="02020603050405020304" pitchFamily="18" charset="0"/>
              </a:rPr>
              <a:t>C</a:t>
            </a:r>
            <a:r>
              <a:rPr kumimoji="0" lang="en-US" altLang="en-US" sz="2800" b="0" i="0" u="none" strike="noStrike" kern="1200" cap="none" spc="0" normalizeH="0" baseline="0" noProof="0" dirty="0">
                <a:ln>
                  <a:noFill/>
                </a:ln>
                <a:solidFill>
                  <a:srgbClr val="44546A"/>
                </a:solidFill>
                <a:effectLst/>
                <a:uLnTx/>
                <a:uFillTx/>
                <a:latin typeface="+mj-lt"/>
              </a:rPr>
              <a:t> – friction coefficient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2800" i="1" dirty="0">
                <a:solidFill>
                  <a:srgbClr val="44546A"/>
                </a:solidFill>
                <a:latin typeface="+mj-lt"/>
                <a:cs typeface="Times New Roman" panose="02020603050405020304" pitchFamily="18" charset="0"/>
              </a:rPr>
              <a:t>Q</a:t>
            </a:r>
            <a:r>
              <a:rPr kumimoji="0" lang="en-US" altLang="en-US" sz="2800" b="0" i="0" u="none" strike="noStrike" kern="1200" cap="none" spc="0" normalizeH="0" baseline="0" noProof="0" dirty="0">
                <a:ln>
                  <a:noFill/>
                </a:ln>
                <a:solidFill>
                  <a:srgbClr val="44546A"/>
                </a:solidFill>
                <a:effectLst/>
                <a:uLnTx/>
                <a:uFillTx/>
                <a:latin typeface="+mj-lt"/>
              </a:rPr>
              <a:t> – flow rate</a:t>
            </a:r>
          </a:p>
        </p:txBody>
      </p:sp>
      <p:pic>
        <p:nvPicPr>
          <p:cNvPr id="3" name="Picture 2">
            <a:extLst>
              <a:ext uri="{FF2B5EF4-FFF2-40B4-BE49-F238E27FC236}">
                <a16:creationId xmlns:a16="http://schemas.microsoft.com/office/drawing/2014/main" id="{90B8A02B-9F26-6306-1EB2-69E41EABD89A}"/>
              </a:ext>
            </a:extLst>
          </p:cNvPr>
          <p:cNvPicPr>
            <a:picLocks noChangeAspect="1"/>
          </p:cNvPicPr>
          <p:nvPr/>
        </p:nvPicPr>
        <p:blipFill rotWithShape="1">
          <a:blip r:embed="rId5"/>
          <a:srcRect l="3933" r="4742" b="2351"/>
          <a:stretch/>
        </p:blipFill>
        <p:spPr>
          <a:xfrm>
            <a:off x="327736" y="3348003"/>
            <a:ext cx="4506625" cy="2266358"/>
          </a:xfrm>
          <a:prstGeom prst="rect">
            <a:avLst/>
          </a:prstGeom>
        </p:spPr>
      </p:pic>
      <p:sp>
        <p:nvSpPr>
          <p:cNvPr id="4" name="TextBox 3">
            <a:extLst>
              <a:ext uri="{FF2B5EF4-FFF2-40B4-BE49-F238E27FC236}">
                <a16:creationId xmlns:a16="http://schemas.microsoft.com/office/drawing/2014/main" id="{7C0AED8D-8F16-0AA6-D7DD-7CF78CF468A0}"/>
              </a:ext>
            </a:extLst>
          </p:cNvPr>
          <p:cNvSpPr txBox="1"/>
          <p:nvPr/>
        </p:nvSpPr>
        <p:spPr>
          <a:xfrm>
            <a:off x="8016240" y="4108462"/>
            <a:ext cx="1584960" cy="646331"/>
          </a:xfrm>
          <a:prstGeom prst="rect">
            <a:avLst/>
          </a:prstGeom>
          <a:solidFill>
            <a:schemeClr val="bg1"/>
          </a:solidFill>
        </p:spPr>
        <p:txBody>
          <a:bodyPr wrap="square" rtlCol="0">
            <a:spAutoFit/>
          </a:bodyPr>
          <a:lstStyle/>
          <a:p>
            <a:pPr algn="ctr"/>
            <a:r>
              <a:rPr lang="en-US" dirty="0">
                <a:solidFill>
                  <a:srgbClr val="FF0000"/>
                </a:solidFill>
              </a:rPr>
              <a:t>Lower static head </a:t>
            </a:r>
          </a:p>
        </p:txBody>
      </p:sp>
    </p:spTree>
    <p:extLst>
      <p:ext uri="{BB962C8B-B14F-4D97-AF65-F5344CB8AC3E}">
        <p14:creationId xmlns:p14="http://schemas.microsoft.com/office/powerpoint/2010/main" val="12157177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662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par>
                                <p:cTn id="15" presetID="1" presetClass="exit" presetSubtype="0" fill="hold" grpId="1" nodeType="withEffect">
                                  <p:stCondLst>
                                    <p:cond delay="0"/>
                                  </p:stCondLst>
                                  <p:childTnLst>
                                    <p:set>
                                      <p:cBhvr>
                                        <p:cTn id="16" dur="1" fill="hold">
                                          <p:stCondLst>
                                            <p:cond delay="0"/>
                                          </p:stCondLst>
                                        </p:cTn>
                                        <p:tgtEl>
                                          <p:spTgt spid="26627"/>
                                        </p:tgtEl>
                                        <p:attrNameLst>
                                          <p:attrName>style.visibility</p:attrName>
                                        </p:attrNameLst>
                                      </p:cBhvr>
                                      <p:to>
                                        <p:strVal val="hidden"/>
                                      </p:to>
                                    </p:set>
                                  </p:childTnLst>
                                </p:cTn>
                              </p:par>
                              <p:par>
                                <p:cTn id="17" presetID="1" presetClass="exit" presetSubtype="0" fill="hold" grpId="1" nodeType="withEffect">
                                  <p:stCondLst>
                                    <p:cond delay="0"/>
                                  </p:stCondLst>
                                  <p:childTnLst>
                                    <p:set>
                                      <p:cBhvr>
                                        <p:cTn id="18" dur="1" fill="hold">
                                          <p:stCondLst>
                                            <p:cond delay="0"/>
                                          </p:stCondLst>
                                        </p:cTn>
                                        <p:tgtEl>
                                          <p:spTgt spid="1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27" grpId="0" animBg="1"/>
      <p:bldP spid="26627" grpId="1" animBg="1"/>
      <p:bldP spid="10" grpId="0" animBg="1"/>
      <p:bldP spid="10" grpId="1" animBg="1"/>
      <p:bldP spid="11" grpId="0" animBg="1"/>
      <p:bldP spid="13"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Chart 2"/>
          <p:cNvGraphicFramePr>
            <a:graphicFrameLocks noGrp="1"/>
          </p:cNvGraphicFramePr>
          <p:nvPr/>
        </p:nvGraphicFramePr>
        <p:xfrm>
          <a:off x="2881396" y="283243"/>
          <a:ext cx="8664408" cy="6291513"/>
        </p:xfrm>
        <a:graphic>
          <a:graphicData uri="http://schemas.openxmlformats.org/drawingml/2006/chart">
            <c:chart xmlns:c="http://schemas.openxmlformats.org/drawingml/2006/chart" xmlns:r="http://schemas.openxmlformats.org/officeDocument/2006/relationships" r:id="rId3"/>
          </a:graphicData>
        </a:graphic>
      </p:graphicFrame>
      <p:sp>
        <p:nvSpPr>
          <p:cNvPr id="4" name="Rectangle 3"/>
          <p:cNvSpPr/>
          <p:nvPr/>
        </p:nvSpPr>
        <p:spPr>
          <a:xfrm>
            <a:off x="211667" y="668045"/>
            <a:ext cx="3327400" cy="701731"/>
          </a:xfrm>
          <a:prstGeom prst="rect">
            <a:avLst/>
          </a:prstGeom>
        </p:spPr>
        <p:txBody>
          <a:bodyPr vert="horz" lIns="91440" tIns="45720" rIns="91440" bIns="45720" rtlCol="0" anchor="ctr">
            <a:normAutofit/>
          </a:bodyPr>
          <a:lstStyle/>
          <a:p>
            <a:pPr algn="ctr">
              <a:lnSpc>
                <a:spcPct val="90000"/>
              </a:lnSpc>
              <a:spcBef>
                <a:spcPct val="0"/>
              </a:spcBef>
            </a:pPr>
            <a:r>
              <a:rPr lang="en-US" sz="4400" b="1" dirty="0">
                <a:solidFill>
                  <a:srgbClr val="002060"/>
                </a:solidFill>
                <a:latin typeface="+mj-lt"/>
                <a:ea typeface="+mj-ea"/>
                <a:cs typeface="+mj-cs"/>
              </a:rPr>
              <a:t>Pump Curve</a:t>
            </a:r>
          </a:p>
        </p:txBody>
      </p:sp>
    </p:spTree>
    <p:extLst>
      <p:ext uri="{BB962C8B-B14F-4D97-AF65-F5344CB8AC3E}">
        <p14:creationId xmlns:p14="http://schemas.microsoft.com/office/powerpoint/2010/main" val="176261510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2160571" y="1092052"/>
            <a:ext cx="7779048" cy="5367543"/>
          </a:xfrm>
          <a:prstGeom prst="rect">
            <a:avLst/>
          </a:prstGeom>
        </p:spPr>
      </p:pic>
      <p:sp>
        <p:nvSpPr>
          <p:cNvPr id="66562" name="Rectangle 2"/>
          <p:cNvSpPr>
            <a:spLocks noGrp="1" noChangeArrowheads="1"/>
          </p:cNvSpPr>
          <p:nvPr>
            <p:ph type="title"/>
          </p:nvPr>
        </p:nvSpPr>
        <p:spPr>
          <a:xfrm>
            <a:off x="229543" y="203200"/>
            <a:ext cx="11707557" cy="907142"/>
          </a:xfrm>
        </p:spPr>
        <p:txBody>
          <a:bodyPr vert="horz" lIns="91440" tIns="45720" rIns="91440" bIns="45720" rtlCol="0" anchor="ctr">
            <a:normAutofit/>
          </a:bodyPr>
          <a:lstStyle/>
          <a:p>
            <a:r>
              <a:rPr lang="en-GB" altLang="en-US" b="1" dirty="0">
                <a:solidFill>
                  <a:srgbClr val="002060"/>
                </a:solidFill>
              </a:rPr>
              <a:t>Pump + System Curves</a:t>
            </a:r>
            <a:endParaRPr lang="en-US" altLang="en-US" b="1" dirty="0">
              <a:solidFill>
                <a:srgbClr val="002060"/>
              </a:solidFill>
            </a:endParaRPr>
          </a:p>
        </p:txBody>
      </p:sp>
    </p:spTree>
    <p:extLst>
      <p:ext uri="{BB962C8B-B14F-4D97-AF65-F5344CB8AC3E}">
        <p14:creationId xmlns:p14="http://schemas.microsoft.com/office/powerpoint/2010/main" val="323039004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ChangeArrowheads="1"/>
          </p:cNvSpPr>
          <p:nvPr/>
        </p:nvSpPr>
        <p:spPr bwMode="auto">
          <a:xfrm>
            <a:off x="3695705" y="3030860"/>
            <a:ext cx="162545" cy="1962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68580" tIns="34290" rIns="68580" bIns="34290" numCol="1" anchor="ctr" anchorCtr="0" compatLnSpc="1">
            <a:prstTxWarp prst="textNoShape">
              <a:avLst/>
            </a:prstTxWarp>
            <a:spAutoFit/>
          </a:bodyPr>
          <a:lstStyle/>
          <a:p>
            <a:pPr defTabSz="685783" eaLnBrk="0" fontAlgn="base" hangingPunct="0">
              <a:spcBef>
                <a:spcPct val="0"/>
              </a:spcBef>
              <a:spcAft>
                <a:spcPct val="0"/>
              </a:spcAft>
            </a:pPr>
            <a:r>
              <a:rPr lang="en-US" altLang="en-US" sz="825">
                <a:latin typeface="Calibri" panose="020F0502020204030204" pitchFamily="34" charset="0"/>
                <a:ea typeface="Calibri" panose="020F0502020204030204" pitchFamily="34" charset="0"/>
                <a:cs typeface="Times New Roman" panose="02020603050405020304" pitchFamily="18" charset="0"/>
              </a:rPr>
              <a:t> </a:t>
            </a:r>
            <a:endParaRPr lang="en-US" altLang="en-US" sz="1350">
              <a:latin typeface="Arial" panose="020B0604020202020204" pitchFamily="34" charset="0"/>
            </a:endParaRPr>
          </a:p>
        </p:txBody>
      </p:sp>
      <mc:AlternateContent xmlns:mc="http://schemas.openxmlformats.org/markup-compatibility/2006" xmlns:a14="http://schemas.microsoft.com/office/drawing/2010/main">
        <mc:Choice Requires="a14">
          <p:sp>
            <p:nvSpPr>
              <p:cNvPr id="14" name="Rectangle 13"/>
              <p:cNvSpPr/>
              <p:nvPr/>
            </p:nvSpPr>
            <p:spPr>
              <a:xfrm>
                <a:off x="540275" y="3030054"/>
                <a:ext cx="7606426" cy="859210"/>
              </a:xfrm>
              <a:prstGeom prst="rect">
                <a:avLst/>
              </a:prstGeom>
              <a:solidFill>
                <a:schemeClr val="bg1"/>
              </a:solidFill>
            </p:spPr>
            <p:txBody>
              <a:bodyPr wrap="square">
                <a:spAutoFit/>
              </a:bodyPr>
              <a:lstStyle/>
              <a:p>
                <a:pPr/>
                <a14:m>
                  <m:oMathPara xmlns:m="http://schemas.openxmlformats.org/officeDocument/2006/math">
                    <m:oMathParaPr>
                      <m:jc m:val="centerGroup"/>
                    </m:oMathParaPr>
                    <m:oMath xmlns:m="http://schemas.openxmlformats.org/officeDocument/2006/math">
                      <m:r>
                        <m:rPr>
                          <m:sty m:val="p"/>
                        </m:rPr>
                        <a:rPr lang="en-US" sz="2400" i="0" smtClean="0">
                          <a:latin typeface="Cambria Math" panose="02040503050406030204" pitchFamily="18" charset="0"/>
                          <a:ea typeface="Cambria Math" panose="02040503050406030204" pitchFamily="18" charset="0"/>
                        </a:rPr>
                        <m:t>Power</m:t>
                      </m:r>
                      <m:r>
                        <a:rPr lang="en-US" sz="2400" i="0" smtClean="0">
                          <a:latin typeface="Cambria Math" panose="02040503050406030204" pitchFamily="18" charset="0"/>
                          <a:ea typeface="Cambria Math" panose="02040503050406030204" pitchFamily="18" charset="0"/>
                        </a:rPr>
                        <m:t> (</m:t>
                      </m:r>
                      <m:r>
                        <m:rPr>
                          <m:sty m:val="p"/>
                        </m:rPr>
                        <a:rPr lang="en-US" sz="2400" i="0" smtClean="0">
                          <a:latin typeface="Cambria Math" panose="02040503050406030204" pitchFamily="18" charset="0"/>
                          <a:ea typeface="Cambria Math" panose="02040503050406030204" pitchFamily="18" charset="0"/>
                        </a:rPr>
                        <m:t>kW</m:t>
                      </m:r>
                      <m:r>
                        <a:rPr lang="en-US" sz="2400" i="0" smtClean="0">
                          <a:latin typeface="Cambria Math" panose="02040503050406030204" pitchFamily="18" charset="0"/>
                          <a:ea typeface="Cambria Math" panose="02040503050406030204" pitchFamily="18" charset="0"/>
                        </a:rPr>
                        <m:t>)=</m:t>
                      </m:r>
                      <m:f>
                        <m:fPr>
                          <m:ctrlPr>
                            <a:rPr lang="en-US" sz="2400" i="1">
                              <a:latin typeface="Cambria Math" panose="02040503050406030204" pitchFamily="18" charset="0"/>
                              <a:ea typeface="Cambria Math" panose="02040503050406030204" pitchFamily="18" charset="0"/>
                            </a:rPr>
                          </m:ctrlPr>
                        </m:fPr>
                        <m:num>
                          <m:r>
                            <m:rPr>
                              <m:sty m:val="p"/>
                            </m:rPr>
                            <a:rPr lang="en-US" sz="2400" i="0">
                              <a:solidFill>
                                <a:srgbClr val="FF0000"/>
                              </a:solidFill>
                              <a:latin typeface="Cambria Math" panose="02040503050406030204" pitchFamily="18" charset="0"/>
                              <a:ea typeface="Cambria Math" panose="02040503050406030204" pitchFamily="18" charset="0"/>
                            </a:rPr>
                            <m:t>Head</m:t>
                          </m:r>
                          <m:r>
                            <a:rPr lang="en-US" sz="2400" i="0" smtClean="0">
                              <a:latin typeface="Cambria Math" panose="02040503050406030204" pitchFamily="18" charset="0"/>
                              <a:ea typeface="Cambria Math" panose="02040503050406030204" pitchFamily="18" charset="0"/>
                            </a:rPr>
                            <m:t>×</m:t>
                          </m:r>
                          <m:r>
                            <m:rPr>
                              <m:sty m:val="p"/>
                            </m:rPr>
                            <a:rPr lang="en-US" sz="2400" i="0">
                              <a:solidFill>
                                <a:srgbClr val="FF0000"/>
                              </a:solidFill>
                              <a:latin typeface="Cambria Math" panose="02040503050406030204" pitchFamily="18" charset="0"/>
                              <a:ea typeface="Cambria Math" panose="02040503050406030204" pitchFamily="18" charset="0"/>
                            </a:rPr>
                            <m:t>Flow</m:t>
                          </m:r>
                          <m:r>
                            <a:rPr lang="en-US" sz="2400" i="0">
                              <a:latin typeface="Cambria Math" panose="02040503050406030204" pitchFamily="18" charset="0"/>
                              <a:ea typeface="Cambria Math" panose="02040503050406030204" pitchFamily="18" charset="0"/>
                            </a:rPr>
                            <m:t>×</m:t>
                          </m:r>
                          <m:r>
                            <m:rPr>
                              <m:sty m:val="p"/>
                            </m:rPr>
                            <a:rPr lang="en-US" sz="2400" i="0">
                              <a:latin typeface="Cambria Math" panose="02040503050406030204" pitchFamily="18" charset="0"/>
                              <a:ea typeface="Cambria Math" panose="02040503050406030204" pitchFamily="18" charset="0"/>
                            </a:rPr>
                            <m:t>Specific</m:t>
                          </m:r>
                          <m:r>
                            <a:rPr lang="en-US" sz="2400" i="0">
                              <a:latin typeface="Cambria Math" panose="02040503050406030204" pitchFamily="18" charset="0"/>
                              <a:ea typeface="Cambria Math" panose="02040503050406030204" pitchFamily="18" charset="0"/>
                            </a:rPr>
                            <m:t> </m:t>
                          </m:r>
                          <m:r>
                            <m:rPr>
                              <m:sty m:val="p"/>
                            </m:rPr>
                            <a:rPr lang="en-US" sz="2400" i="0">
                              <a:latin typeface="Cambria Math" panose="02040503050406030204" pitchFamily="18" charset="0"/>
                              <a:ea typeface="Cambria Math" panose="02040503050406030204" pitchFamily="18" charset="0"/>
                            </a:rPr>
                            <m:t>Gravity</m:t>
                          </m:r>
                        </m:num>
                        <m:den>
                          <m:r>
                            <m:rPr>
                              <m:sty m:val="p"/>
                            </m:rPr>
                            <a:rPr lang="en-US" sz="2400" b="0" i="0" smtClean="0">
                              <a:solidFill>
                                <a:srgbClr val="FF0000"/>
                              </a:solidFill>
                              <a:latin typeface="Cambria Math" panose="02040503050406030204" pitchFamily="18" charset="0"/>
                              <a:ea typeface="Cambria Math" panose="02040503050406030204" pitchFamily="18" charset="0"/>
                            </a:rPr>
                            <m:t>Overall</m:t>
                          </m:r>
                          <m:r>
                            <a:rPr lang="en-US" sz="2400" i="0">
                              <a:solidFill>
                                <a:srgbClr val="FF0000"/>
                              </a:solidFill>
                              <a:latin typeface="Cambria Math" panose="02040503050406030204" pitchFamily="18" charset="0"/>
                              <a:ea typeface="Cambria Math" panose="02040503050406030204" pitchFamily="18" charset="0"/>
                            </a:rPr>
                            <m:t> </m:t>
                          </m:r>
                          <m:r>
                            <m:rPr>
                              <m:sty m:val="p"/>
                            </m:rPr>
                            <a:rPr lang="en-US" sz="2400" i="0">
                              <a:solidFill>
                                <a:srgbClr val="FF0000"/>
                              </a:solidFill>
                              <a:latin typeface="Cambria Math" panose="02040503050406030204" pitchFamily="18" charset="0"/>
                              <a:ea typeface="Cambria Math" panose="02040503050406030204" pitchFamily="18" charset="0"/>
                            </a:rPr>
                            <m:t>Efficiency</m:t>
                          </m:r>
                          <m:r>
                            <a:rPr lang="en-US" sz="2400" i="0">
                              <a:latin typeface="Cambria Math" panose="02040503050406030204" pitchFamily="18" charset="0"/>
                              <a:ea typeface="Cambria Math" panose="02040503050406030204" pitchFamily="18" charset="0"/>
                            </a:rPr>
                            <m:t>×0.1022</m:t>
                          </m:r>
                        </m:den>
                      </m:f>
                    </m:oMath>
                  </m:oMathPara>
                </a14:m>
                <a:endParaRPr lang="en-US" sz="2400" dirty="0">
                  <a:latin typeface="Cambria Math" panose="02040503050406030204" pitchFamily="18" charset="0"/>
                  <a:ea typeface="Cambria Math" panose="02040503050406030204" pitchFamily="18" charset="0"/>
                </a:endParaRPr>
              </a:p>
            </p:txBody>
          </p:sp>
        </mc:Choice>
        <mc:Fallback xmlns="">
          <p:sp>
            <p:nvSpPr>
              <p:cNvPr id="14" name="Rectangle 13"/>
              <p:cNvSpPr>
                <a:spLocks noRot="1" noChangeAspect="1" noMove="1" noResize="1" noEditPoints="1" noAdjustHandles="1" noChangeArrowheads="1" noChangeShapeType="1" noTextEdit="1"/>
              </p:cNvSpPr>
              <p:nvPr/>
            </p:nvSpPr>
            <p:spPr>
              <a:xfrm>
                <a:off x="540275" y="3030054"/>
                <a:ext cx="7606426" cy="859210"/>
              </a:xfrm>
              <a:prstGeom prst="rect">
                <a:avLst/>
              </a:prstGeom>
              <a:blipFill>
                <a:blip r:embed="rId3"/>
                <a:stretch>
                  <a:fillRect/>
                </a:stretch>
              </a:blipFill>
            </p:spPr>
            <p:txBody>
              <a:bodyPr/>
              <a:lstStyle/>
              <a:p>
                <a:r>
                  <a:rPr lang="en-US">
                    <a:noFill/>
                  </a:rPr>
                  <a:t> </a:t>
                </a:r>
              </a:p>
            </p:txBody>
          </p:sp>
        </mc:Fallback>
      </mc:AlternateContent>
      <p:sp>
        <p:nvSpPr>
          <p:cNvPr id="4" name="TextBox 3"/>
          <p:cNvSpPr txBox="1"/>
          <p:nvPr/>
        </p:nvSpPr>
        <p:spPr>
          <a:xfrm>
            <a:off x="409904" y="382443"/>
            <a:ext cx="11603420" cy="983062"/>
          </a:xfrm>
          <a:prstGeom prst="rect">
            <a:avLst/>
          </a:prstGeom>
        </p:spPr>
        <p:txBody>
          <a:bodyPr vert="horz" lIns="91440" tIns="45720" rIns="91440" bIns="45720" rtlCol="0" anchor="ctr">
            <a:normAutofit/>
          </a:bodyPr>
          <a:lstStyle>
            <a:lvl1pPr algn="ctr">
              <a:lnSpc>
                <a:spcPct val="90000"/>
              </a:lnSpc>
              <a:spcBef>
                <a:spcPct val="0"/>
              </a:spcBef>
              <a:buNone/>
              <a:defRPr sz="4400" b="1">
                <a:solidFill>
                  <a:srgbClr val="002060"/>
                </a:solidFill>
                <a:latin typeface="+mj-lt"/>
                <a:ea typeface="+mj-ea"/>
                <a:cs typeface="+mj-cs"/>
              </a:defRPr>
            </a:lvl1pPr>
          </a:lstStyle>
          <a:p>
            <a:r>
              <a:rPr lang="en-US" dirty="0"/>
              <a:t>Pump Power Consumption Summary</a:t>
            </a:r>
          </a:p>
        </p:txBody>
      </p:sp>
      <p:sp>
        <p:nvSpPr>
          <p:cNvPr id="7" name="TextBox 6"/>
          <p:cNvSpPr txBox="1"/>
          <p:nvPr/>
        </p:nvSpPr>
        <p:spPr>
          <a:xfrm>
            <a:off x="1158240" y="4226454"/>
            <a:ext cx="6547103" cy="461665"/>
          </a:xfrm>
          <a:prstGeom prst="rect">
            <a:avLst/>
          </a:prstGeom>
          <a:noFill/>
        </p:spPr>
        <p:txBody>
          <a:bodyPr wrap="square" rtlCol="0">
            <a:spAutoFit/>
          </a:bodyPr>
          <a:lstStyle/>
          <a:p>
            <a:pPr algn="ctr"/>
            <a:r>
              <a:rPr lang="en-US" sz="2400" b="1" u="sng" dirty="0"/>
              <a:t>US Units</a:t>
            </a:r>
          </a:p>
        </p:txBody>
      </p:sp>
      <p:sp>
        <p:nvSpPr>
          <p:cNvPr id="16" name="TextBox 15"/>
          <p:cNvSpPr txBox="1"/>
          <p:nvPr/>
        </p:nvSpPr>
        <p:spPr>
          <a:xfrm>
            <a:off x="1060704" y="1331183"/>
            <a:ext cx="6644639" cy="461665"/>
          </a:xfrm>
          <a:prstGeom prst="rect">
            <a:avLst/>
          </a:prstGeom>
          <a:noFill/>
        </p:spPr>
        <p:txBody>
          <a:bodyPr wrap="square" rtlCol="0">
            <a:spAutoFit/>
          </a:bodyPr>
          <a:lstStyle/>
          <a:p>
            <a:pPr algn="ctr"/>
            <a:r>
              <a:rPr lang="en-US" sz="2400" b="1" u="sng" dirty="0"/>
              <a:t>Metric Units</a:t>
            </a:r>
          </a:p>
        </p:txBody>
      </p:sp>
      <p:sp>
        <p:nvSpPr>
          <p:cNvPr id="2" name="TextBox 1"/>
          <p:cNvSpPr txBox="1"/>
          <p:nvPr/>
        </p:nvSpPr>
        <p:spPr>
          <a:xfrm>
            <a:off x="2746371" y="5572188"/>
            <a:ext cx="5391960" cy="707886"/>
          </a:xfrm>
          <a:prstGeom prst="rect">
            <a:avLst/>
          </a:prstGeom>
          <a:noFill/>
        </p:spPr>
        <p:txBody>
          <a:bodyPr wrap="square" rtlCol="0">
            <a:spAutoFit/>
          </a:bodyPr>
          <a:lstStyle/>
          <a:p>
            <a:r>
              <a:rPr lang="en-US" sz="2000" dirty="0"/>
              <a:t>1 hp = 0.746 kW</a:t>
            </a:r>
          </a:p>
          <a:p>
            <a:r>
              <a:rPr lang="en-US" sz="2000" dirty="0"/>
              <a:t>Overall Efficiency – Pump </a:t>
            </a:r>
            <a:r>
              <a:rPr lang="en-US" sz="2000" dirty="0">
                <a:latin typeface="Cambria Math" panose="02040503050406030204" pitchFamily="18" charset="0"/>
                <a:ea typeface="Cambria Math" panose="02040503050406030204" pitchFamily="18" charset="0"/>
              </a:rPr>
              <a:t>×</a:t>
            </a:r>
            <a:r>
              <a:rPr lang="en-US" sz="2000" dirty="0"/>
              <a:t> Motor </a:t>
            </a:r>
            <a:r>
              <a:rPr lang="en-US" sz="2000" dirty="0">
                <a:latin typeface="Cambria Math" panose="02040503050406030204" pitchFamily="18" charset="0"/>
                <a:ea typeface="Cambria Math" panose="02040503050406030204" pitchFamily="18" charset="0"/>
              </a:rPr>
              <a:t>×</a:t>
            </a:r>
            <a:r>
              <a:rPr lang="en-US" sz="2000" dirty="0"/>
              <a:t> Drive</a:t>
            </a:r>
          </a:p>
        </p:txBody>
      </p:sp>
      <mc:AlternateContent xmlns:mc="http://schemas.openxmlformats.org/markup-compatibility/2006" xmlns:a14="http://schemas.microsoft.com/office/drawing/2010/main">
        <mc:Choice Requires="a14">
          <p:sp>
            <p:nvSpPr>
              <p:cNvPr id="9" name="Rectangle 8"/>
              <p:cNvSpPr/>
              <p:nvPr/>
            </p:nvSpPr>
            <p:spPr>
              <a:xfrm>
                <a:off x="540276" y="4676698"/>
                <a:ext cx="7606426" cy="859210"/>
              </a:xfrm>
              <a:prstGeom prst="rect">
                <a:avLst/>
              </a:prstGeom>
              <a:solidFill>
                <a:schemeClr val="bg1"/>
              </a:solidFill>
            </p:spPr>
            <p:txBody>
              <a:bodyPr wrap="square">
                <a:spAutoFit/>
              </a:bodyPr>
              <a:lstStyle/>
              <a:p>
                <a:pPr/>
                <a14:m>
                  <m:oMathPara xmlns:m="http://schemas.openxmlformats.org/officeDocument/2006/math">
                    <m:oMathParaPr>
                      <m:jc m:val="centerGroup"/>
                    </m:oMathParaPr>
                    <m:oMath xmlns:m="http://schemas.openxmlformats.org/officeDocument/2006/math">
                      <m:r>
                        <a:rPr lang="en-US" sz="2400" smtClean="0">
                          <a:latin typeface="Cambria Math" panose="02040503050406030204" pitchFamily="18" charset="0"/>
                          <a:ea typeface="Cambria Math" panose="02040503050406030204" pitchFamily="18" charset="0"/>
                        </a:rPr>
                        <m:t>𝑃𝑜𝑤𝑒𝑟</m:t>
                      </m:r>
                      <m:r>
                        <a:rPr lang="en-US" sz="2400" smtClean="0">
                          <a:latin typeface="Cambria Math" panose="02040503050406030204" pitchFamily="18" charset="0"/>
                          <a:ea typeface="Cambria Math" panose="02040503050406030204" pitchFamily="18" charset="0"/>
                        </a:rPr>
                        <m:t> (</m:t>
                      </m:r>
                      <m:r>
                        <m:rPr>
                          <m:sty m:val="p"/>
                        </m:rPr>
                        <a:rPr lang="en-US" sz="2400" smtClean="0">
                          <a:latin typeface="Cambria Math" panose="02040503050406030204" pitchFamily="18" charset="0"/>
                          <a:ea typeface="Cambria Math" panose="02040503050406030204" pitchFamily="18" charset="0"/>
                        </a:rPr>
                        <m:t>hp</m:t>
                      </m:r>
                      <m:r>
                        <a:rPr lang="en-US" sz="2400" smtClean="0">
                          <a:latin typeface="Cambria Math" panose="02040503050406030204" pitchFamily="18" charset="0"/>
                          <a:ea typeface="Cambria Math" panose="02040503050406030204" pitchFamily="18" charset="0"/>
                        </a:rPr>
                        <m:t>)=</m:t>
                      </m:r>
                      <m:f>
                        <m:fPr>
                          <m:ctrlPr>
                            <a:rPr lang="en-US" sz="2400" i="1">
                              <a:latin typeface="Cambria Math" panose="02040503050406030204" pitchFamily="18" charset="0"/>
                              <a:ea typeface="Cambria Math" panose="02040503050406030204" pitchFamily="18" charset="0"/>
                            </a:rPr>
                          </m:ctrlPr>
                        </m:fPr>
                        <m:num>
                          <m:r>
                            <m:rPr>
                              <m:sty m:val="p"/>
                            </m:rPr>
                            <a:rPr lang="en-US" sz="2400" i="0">
                              <a:solidFill>
                                <a:srgbClr val="FF0000"/>
                              </a:solidFill>
                              <a:latin typeface="Cambria Math" panose="02040503050406030204" pitchFamily="18" charset="0"/>
                              <a:ea typeface="Cambria Math" panose="02040503050406030204" pitchFamily="18" charset="0"/>
                            </a:rPr>
                            <m:t>Head</m:t>
                          </m:r>
                          <m:r>
                            <a:rPr lang="en-US" sz="2400" i="0">
                              <a:latin typeface="Cambria Math" panose="02040503050406030204" pitchFamily="18" charset="0"/>
                              <a:ea typeface="Cambria Math" panose="02040503050406030204" pitchFamily="18" charset="0"/>
                            </a:rPr>
                            <m:t>×</m:t>
                          </m:r>
                          <m:r>
                            <m:rPr>
                              <m:sty m:val="p"/>
                            </m:rPr>
                            <a:rPr lang="en-US" sz="2400" i="0">
                              <a:solidFill>
                                <a:srgbClr val="FF0000"/>
                              </a:solidFill>
                              <a:latin typeface="Cambria Math" panose="02040503050406030204" pitchFamily="18" charset="0"/>
                              <a:ea typeface="Cambria Math" panose="02040503050406030204" pitchFamily="18" charset="0"/>
                            </a:rPr>
                            <m:t>Flow</m:t>
                          </m:r>
                          <m:r>
                            <a:rPr lang="en-US" sz="2400" i="0">
                              <a:latin typeface="Cambria Math" panose="02040503050406030204" pitchFamily="18" charset="0"/>
                              <a:ea typeface="Cambria Math" panose="02040503050406030204" pitchFamily="18" charset="0"/>
                            </a:rPr>
                            <m:t>×</m:t>
                          </m:r>
                          <m:r>
                            <m:rPr>
                              <m:sty m:val="p"/>
                            </m:rPr>
                            <a:rPr lang="en-US" sz="2400" i="0">
                              <a:latin typeface="Cambria Math" panose="02040503050406030204" pitchFamily="18" charset="0"/>
                              <a:ea typeface="Cambria Math" panose="02040503050406030204" pitchFamily="18" charset="0"/>
                            </a:rPr>
                            <m:t>Specific</m:t>
                          </m:r>
                          <m:r>
                            <a:rPr lang="en-US" sz="2400" i="0">
                              <a:latin typeface="Cambria Math" panose="02040503050406030204" pitchFamily="18" charset="0"/>
                              <a:ea typeface="Cambria Math" panose="02040503050406030204" pitchFamily="18" charset="0"/>
                            </a:rPr>
                            <m:t> </m:t>
                          </m:r>
                          <m:r>
                            <m:rPr>
                              <m:sty m:val="p"/>
                            </m:rPr>
                            <a:rPr lang="en-US" sz="2400" i="0">
                              <a:latin typeface="Cambria Math" panose="02040503050406030204" pitchFamily="18" charset="0"/>
                              <a:ea typeface="Cambria Math" panose="02040503050406030204" pitchFamily="18" charset="0"/>
                            </a:rPr>
                            <m:t>Gravity</m:t>
                          </m:r>
                        </m:num>
                        <m:den>
                          <m:r>
                            <m:rPr>
                              <m:sty m:val="p"/>
                            </m:rPr>
                            <a:rPr lang="en-US" sz="2400" b="0" i="0" smtClean="0">
                              <a:solidFill>
                                <a:srgbClr val="FF0000"/>
                              </a:solidFill>
                              <a:latin typeface="Cambria Math" panose="02040503050406030204" pitchFamily="18" charset="0"/>
                              <a:ea typeface="Cambria Math" panose="02040503050406030204" pitchFamily="18" charset="0"/>
                            </a:rPr>
                            <m:t>Overall</m:t>
                          </m:r>
                          <m:r>
                            <a:rPr lang="en-US" sz="2400" i="0">
                              <a:solidFill>
                                <a:srgbClr val="FF0000"/>
                              </a:solidFill>
                              <a:latin typeface="Cambria Math" panose="02040503050406030204" pitchFamily="18" charset="0"/>
                              <a:ea typeface="Cambria Math" panose="02040503050406030204" pitchFamily="18" charset="0"/>
                            </a:rPr>
                            <m:t> </m:t>
                          </m:r>
                          <m:r>
                            <m:rPr>
                              <m:sty m:val="p"/>
                            </m:rPr>
                            <a:rPr lang="en-US" sz="2400" i="0">
                              <a:solidFill>
                                <a:srgbClr val="FF0000"/>
                              </a:solidFill>
                              <a:latin typeface="Cambria Math" panose="02040503050406030204" pitchFamily="18" charset="0"/>
                              <a:ea typeface="Cambria Math" panose="02040503050406030204" pitchFamily="18" charset="0"/>
                            </a:rPr>
                            <m:t>Efficiency</m:t>
                          </m:r>
                          <m:r>
                            <a:rPr lang="en-US" sz="2400" i="0">
                              <a:latin typeface="Cambria Math" panose="02040503050406030204" pitchFamily="18" charset="0"/>
                              <a:ea typeface="Cambria Math" panose="02040503050406030204" pitchFamily="18" charset="0"/>
                            </a:rPr>
                            <m:t>×3960</m:t>
                          </m:r>
                        </m:den>
                      </m:f>
                    </m:oMath>
                  </m:oMathPara>
                </a14:m>
                <a:endParaRPr lang="en-US" sz="2400" dirty="0">
                  <a:latin typeface="Cambria Math" panose="02040503050406030204" pitchFamily="18" charset="0"/>
                  <a:ea typeface="Cambria Math" panose="02040503050406030204" pitchFamily="18" charset="0"/>
                </a:endParaRPr>
              </a:p>
            </p:txBody>
          </p:sp>
        </mc:Choice>
        <mc:Fallback xmlns="">
          <p:sp>
            <p:nvSpPr>
              <p:cNvPr id="9" name="Rectangle 8"/>
              <p:cNvSpPr>
                <a:spLocks noRot="1" noChangeAspect="1" noMove="1" noResize="1" noEditPoints="1" noAdjustHandles="1" noChangeArrowheads="1" noChangeShapeType="1" noTextEdit="1"/>
              </p:cNvSpPr>
              <p:nvPr/>
            </p:nvSpPr>
            <p:spPr>
              <a:xfrm>
                <a:off x="540276" y="4676698"/>
                <a:ext cx="7606426" cy="859210"/>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 name="Rectangle 9"/>
              <p:cNvSpPr/>
              <p:nvPr/>
            </p:nvSpPr>
            <p:spPr>
              <a:xfrm>
                <a:off x="540275" y="1866273"/>
                <a:ext cx="7606426" cy="859210"/>
              </a:xfrm>
              <a:prstGeom prst="rect">
                <a:avLst/>
              </a:prstGeom>
              <a:solidFill>
                <a:schemeClr val="bg1"/>
              </a:solidFill>
            </p:spPr>
            <p:txBody>
              <a:bodyPr wrap="square">
                <a:spAutoFit/>
              </a:bodyPr>
              <a:lstStyle/>
              <a:p>
                <a:pPr/>
                <a14:m>
                  <m:oMathPara xmlns:m="http://schemas.openxmlformats.org/officeDocument/2006/math">
                    <m:oMathParaPr>
                      <m:jc m:val="centerGroup"/>
                    </m:oMathParaPr>
                    <m:oMath xmlns:m="http://schemas.openxmlformats.org/officeDocument/2006/math">
                      <m:r>
                        <m:rPr>
                          <m:sty m:val="p"/>
                        </m:rPr>
                        <a:rPr lang="en-US" sz="2400" i="0" smtClean="0">
                          <a:latin typeface="Cambria Math" panose="02040503050406030204" pitchFamily="18" charset="0"/>
                          <a:ea typeface="Cambria Math" panose="02040503050406030204" pitchFamily="18" charset="0"/>
                        </a:rPr>
                        <m:t>Power</m:t>
                      </m:r>
                      <m:r>
                        <a:rPr lang="en-US" sz="2400" i="0" smtClean="0">
                          <a:latin typeface="Cambria Math" panose="02040503050406030204" pitchFamily="18" charset="0"/>
                          <a:ea typeface="Cambria Math" panose="02040503050406030204" pitchFamily="18" charset="0"/>
                        </a:rPr>
                        <m:t> (</m:t>
                      </m:r>
                      <m:r>
                        <m:rPr>
                          <m:sty m:val="p"/>
                        </m:rPr>
                        <a:rPr lang="en-US" sz="2400" i="0" smtClean="0">
                          <a:latin typeface="Cambria Math" panose="02040503050406030204" pitchFamily="18" charset="0"/>
                          <a:ea typeface="Cambria Math" panose="02040503050406030204" pitchFamily="18" charset="0"/>
                        </a:rPr>
                        <m:t>kW</m:t>
                      </m:r>
                      <m:r>
                        <a:rPr lang="en-US" sz="2400" i="0" smtClean="0">
                          <a:latin typeface="Cambria Math" panose="02040503050406030204" pitchFamily="18" charset="0"/>
                          <a:ea typeface="Cambria Math" panose="02040503050406030204" pitchFamily="18" charset="0"/>
                        </a:rPr>
                        <m:t>)=</m:t>
                      </m:r>
                      <m:f>
                        <m:fPr>
                          <m:ctrlPr>
                            <a:rPr lang="en-US" sz="2400" i="1">
                              <a:latin typeface="Cambria Math" panose="02040503050406030204" pitchFamily="18" charset="0"/>
                              <a:ea typeface="Cambria Math" panose="02040503050406030204" pitchFamily="18" charset="0"/>
                            </a:rPr>
                          </m:ctrlPr>
                        </m:fPr>
                        <m:num>
                          <m:r>
                            <m:rPr>
                              <m:sty m:val="p"/>
                            </m:rPr>
                            <a:rPr lang="en-US" sz="2400" i="0">
                              <a:solidFill>
                                <a:srgbClr val="FF0000"/>
                              </a:solidFill>
                              <a:latin typeface="Cambria Math" panose="02040503050406030204" pitchFamily="18" charset="0"/>
                              <a:ea typeface="Cambria Math" panose="02040503050406030204" pitchFamily="18" charset="0"/>
                            </a:rPr>
                            <m:t>Head</m:t>
                          </m:r>
                          <m:r>
                            <a:rPr lang="en-US" sz="2400" i="0" smtClean="0">
                              <a:latin typeface="Cambria Math" panose="02040503050406030204" pitchFamily="18" charset="0"/>
                              <a:ea typeface="Cambria Math" panose="02040503050406030204" pitchFamily="18" charset="0"/>
                            </a:rPr>
                            <m:t>×</m:t>
                          </m:r>
                          <m:r>
                            <m:rPr>
                              <m:sty m:val="p"/>
                            </m:rPr>
                            <a:rPr lang="en-US" sz="2400" i="0">
                              <a:solidFill>
                                <a:srgbClr val="FF0000"/>
                              </a:solidFill>
                              <a:latin typeface="Cambria Math" panose="02040503050406030204" pitchFamily="18" charset="0"/>
                              <a:ea typeface="Cambria Math" panose="02040503050406030204" pitchFamily="18" charset="0"/>
                            </a:rPr>
                            <m:t>Flow</m:t>
                          </m:r>
                          <m:r>
                            <a:rPr lang="en-US" sz="2400" i="0" smtClean="0">
                              <a:latin typeface="Cambria Math" panose="02040503050406030204" pitchFamily="18" charset="0"/>
                              <a:ea typeface="Cambria Math" panose="02040503050406030204" pitchFamily="18" charset="0"/>
                            </a:rPr>
                            <m:t>×</m:t>
                          </m:r>
                          <m:r>
                            <m:rPr>
                              <m:sty m:val="p"/>
                            </m:rPr>
                            <a:rPr lang="en-US" sz="2400" b="0" i="0" smtClean="0">
                              <a:latin typeface="Cambria Math" panose="02040503050406030204" pitchFamily="18" charset="0"/>
                              <a:ea typeface="Cambria Math" panose="02040503050406030204" pitchFamily="18" charset="0"/>
                            </a:rPr>
                            <m:t>density</m:t>
                          </m:r>
                          <m:r>
                            <a:rPr lang="en-US" sz="2400" b="0" i="0" smtClean="0">
                              <a:latin typeface="Cambria Math" panose="02040503050406030204" pitchFamily="18" charset="0"/>
                              <a:ea typeface="Cambria Math" panose="02040503050406030204" pitchFamily="18" charset="0"/>
                            </a:rPr>
                            <m:t>×</m:t>
                          </m:r>
                          <m:r>
                            <m:rPr>
                              <m:sty m:val="p"/>
                            </m:rPr>
                            <a:rPr lang="en-US" sz="2400" b="0" i="0" smtClean="0">
                              <a:latin typeface="Cambria Math" panose="02040503050406030204" pitchFamily="18" charset="0"/>
                              <a:ea typeface="Cambria Math" panose="02040503050406030204" pitchFamily="18" charset="0"/>
                            </a:rPr>
                            <m:t>gravity</m:t>
                          </m:r>
                        </m:num>
                        <m:den>
                          <m:r>
                            <m:rPr>
                              <m:sty m:val="p"/>
                            </m:rPr>
                            <a:rPr lang="en-US" sz="2400" b="0" i="0" smtClean="0">
                              <a:solidFill>
                                <a:srgbClr val="FF0000"/>
                              </a:solidFill>
                              <a:latin typeface="Cambria Math" panose="02040503050406030204" pitchFamily="18" charset="0"/>
                              <a:ea typeface="Cambria Math" panose="02040503050406030204" pitchFamily="18" charset="0"/>
                            </a:rPr>
                            <m:t>Overall</m:t>
                          </m:r>
                          <m:r>
                            <a:rPr lang="en-US" sz="2400" i="0">
                              <a:solidFill>
                                <a:srgbClr val="FF0000"/>
                              </a:solidFill>
                              <a:latin typeface="Cambria Math" panose="02040503050406030204" pitchFamily="18" charset="0"/>
                              <a:ea typeface="Cambria Math" panose="02040503050406030204" pitchFamily="18" charset="0"/>
                            </a:rPr>
                            <m:t> </m:t>
                          </m:r>
                          <m:r>
                            <m:rPr>
                              <m:sty m:val="p"/>
                            </m:rPr>
                            <a:rPr lang="en-US" sz="2400" i="0">
                              <a:solidFill>
                                <a:srgbClr val="FF0000"/>
                              </a:solidFill>
                              <a:latin typeface="Cambria Math" panose="02040503050406030204" pitchFamily="18" charset="0"/>
                              <a:ea typeface="Cambria Math" panose="02040503050406030204" pitchFamily="18" charset="0"/>
                            </a:rPr>
                            <m:t>Efficiency</m:t>
                          </m:r>
                          <m:r>
                            <a:rPr lang="en-US" sz="2400" i="0" smtClean="0">
                              <a:latin typeface="Cambria Math" panose="02040503050406030204" pitchFamily="18" charset="0"/>
                              <a:ea typeface="Cambria Math" panose="02040503050406030204" pitchFamily="18" charset="0"/>
                            </a:rPr>
                            <m:t>×</m:t>
                          </m:r>
                          <m:r>
                            <a:rPr lang="en-US" sz="2400" b="0" i="0" smtClean="0">
                              <a:latin typeface="Cambria Math" panose="02040503050406030204" pitchFamily="18" charset="0"/>
                              <a:ea typeface="Cambria Math" panose="02040503050406030204" pitchFamily="18" charset="0"/>
                            </a:rPr>
                            <m:t>1000</m:t>
                          </m:r>
                        </m:den>
                      </m:f>
                    </m:oMath>
                  </m:oMathPara>
                </a14:m>
                <a:endParaRPr lang="en-US" sz="2400" dirty="0">
                  <a:latin typeface="Cambria Math" panose="02040503050406030204" pitchFamily="18" charset="0"/>
                  <a:ea typeface="Cambria Math" panose="02040503050406030204" pitchFamily="18" charset="0"/>
                </a:endParaRPr>
              </a:p>
            </p:txBody>
          </p:sp>
        </mc:Choice>
        <mc:Fallback xmlns="">
          <p:sp>
            <p:nvSpPr>
              <p:cNvPr id="10" name="Rectangle 9"/>
              <p:cNvSpPr>
                <a:spLocks noRot="1" noChangeAspect="1" noMove="1" noResize="1" noEditPoints="1" noAdjustHandles="1" noChangeArrowheads="1" noChangeShapeType="1" noTextEdit="1"/>
              </p:cNvSpPr>
              <p:nvPr/>
            </p:nvSpPr>
            <p:spPr>
              <a:xfrm>
                <a:off x="540275" y="1866273"/>
                <a:ext cx="7606426" cy="859210"/>
              </a:xfrm>
              <a:prstGeom prst="rect">
                <a:avLst/>
              </a:prstGeom>
              <a:blipFill>
                <a:blip r:embed="rId5"/>
                <a:stretch>
                  <a:fillRect/>
                </a:stretch>
              </a:blipFill>
            </p:spPr>
            <p:txBody>
              <a:bodyPr/>
              <a:lstStyle/>
              <a:p>
                <a:r>
                  <a:rPr lang="en-US">
                    <a:noFill/>
                  </a:rPr>
                  <a:t> </a:t>
                </a:r>
              </a:p>
            </p:txBody>
          </p:sp>
        </mc:Fallback>
      </mc:AlternateContent>
      <p:sp>
        <p:nvSpPr>
          <p:cNvPr id="3" name="TextBox 2"/>
          <p:cNvSpPr txBox="1"/>
          <p:nvPr/>
        </p:nvSpPr>
        <p:spPr>
          <a:xfrm>
            <a:off x="8478982" y="1704109"/>
            <a:ext cx="3158836" cy="2031325"/>
          </a:xfrm>
          <a:prstGeom prst="rect">
            <a:avLst/>
          </a:prstGeom>
          <a:noFill/>
        </p:spPr>
        <p:txBody>
          <a:bodyPr wrap="square" rtlCol="0">
            <a:spAutoFit/>
          </a:bodyPr>
          <a:lstStyle/>
          <a:p>
            <a:r>
              <a:rPr lang="en-US" u="sng" dirty="0"/>
              <a:t>Metric:</a:t>
            </a:r>
          </a:p>
          <a:p>
            <a:r>
              <a:rPr lang="en-US" dirty="0"/>
              <a:t>Head = m</a:t>
            </a:r>
          </a:p>
          <a:p>
            <a:r>
              <a:rPr lang="en-US" dirty="0"/>
              <a:t>Flow = m</a:t>
            </a:r>
            <a:r>
              <a:rPr lang="en-US" baseline="30000" dirty="0"/>
              <a:t>3</a:t>
            </a:r>
            <a:r>
              <a:rPr lang="en-US" dirty="0"/>
              <a:t>/s</a:t>
            </a:r>
          </a:p>
          <a:p>
            <a:r>
              <a:rPr lang="en-US" dirty="0"/>
              <a:t>Density = kg/m</a:t>
            </a:r>
            <a:r>
              <a:rPr lang="en-US" baseline="30000" dirty="0"/>
              <a:t>3</a:t>
            </a:r>
          </a:p>
          <a:p>
            <a:r>
              <a:rPr lang="en-US" dirty="0"/>
              <a:t>Gravity = 9.81 m/s</a:t>
            </a:r>
            <a:r>
              <a:rPr lang="en-US" baseline="30000" dirty="0"/>
              <a:t>2</a:t>
            </a:r>
          </a:p>
          <a:p>
            <a:r>
              <a:rPr lang="en-US" dirty="0"/>
              <a:t>Specific gravity = dimensionless</a:t>
            </a:r>
          </a:p>
          <a:p>
            <a:r>
              <a:rPr lang="en-US" dirty="0"/>
              <a:t>Efficiency = dimensionless</a:t>
            </a:r>
          </a:p>
        </p:txBody>
      </p:sp>
      <p:sp>
        <p:nvSpPr>
          <p:cNvPr id="11" name="TextBox 10"/>
          <p:cNvSpPr txBox="1"/>
          <p:nvPr/>
        </p:nvSpPr>
        <p:spPr>
          <a:xfrm>
            <a:off x="8548254" y="4267200"/>
            <a:ext cx="3158836" cy="1477328"/>
          </a:xfrm>
          <a:prstGeom prst="rect">
            <a:avLst/>
          </a:prstGeom>
          <a:noFill/>
        </p:spPr>
        <p:txBody>
          <a:bodyPr wrap="square" rtlCol="0">
            <a:spAutoFit/>
          </a:bodyPr>
          <a:lstStyle/>
          <a:p>
            <a:r>
              <a:rPr lang="en-US" u="sng" dirty="0"/>
              <a:t>US Units:</a:t>
            </a:r>
          </a:p>
          <a:p>
            <a:r>
              <a:rPr lang="en-US" dirty="0"/>
              <a:t>Head = ft</a:t>
            </a:r>
          </a:p>
          <a:p>
            <a:r>
              <a:rPr lang="en-US" dirty="0"/>
              <a:t>Flow = gpm</a:t>
            </a:r>
          </a:p>
          <a:p>
            <a:r>
              <a:rPr lang="en-US" dirty="0"/>
              <a:t>Specific gravity = dimensionless</a:t>
            </a:r>
          </a:p>
          <a:p>
            <a:r>
              <a:rPr lang="en-US" dirty="0"/>
              <a:t>Efficiency = dimensionless</a:t>
            </a:r>
          </a:p>
        </p:txBody>
      </p:sp>
      <p:sp>
        <p:nvSpPr>
          <p:cNvPr id="6" name="Slide Number Placeholder 5">
            <a:extLst>
              <a:ext uri="{FF2B5EF4-FFF2-40B4-BE49-F238E27FC236}">
                <a16:creationId xmlns:a16="http://schemas.microsoft.com/office/drawing/2014/main" id="{5BC10190-B996-4654-BC16-4D1EF66AC4F4}"/>
              </a:ext>
            </a:extLst>
          </p:cNvPr>
          <p:cNvSpPr>
            <a:spLocks noGrp="1"/>
          </p:cNvSpPr>
          <p:nvPr>
            <p:ph type="sldNum" sz="quarter" idx="12"/>
          </p:nvPr>
        </p:nvSpPr>
        <p:spPr/>
        <p:txBody>
          <a:bodyPr/>
          <a:lstStyle/>
          <a:p>
            <a:fld id="{48F63A3B-78C7-47BE-AE5E-E10140E04643}" type="slidenum">
              <a:rPr lang="en-US" smtClean="0"/>
              <a:t>19</a:t>
            </a:fld>
            <a:endParaRPr lang="en-US" dirty="0"/>
          </a:p>
        </p:txBody>
      </p:sp>
    </p:spTree>
    <p:extLst>
      <p:ext uri="{BB962C8B-B14F-4D97-AF65-F5344CB8AC3E}">
        <p14:creationId xmlns:p14="http://schemas.microsoft.com/office/powerpoint/2010/main" val="70468015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91440" tIns="45720" rIns="91440" bIns="45720" rtlCol="0" anchor="ctr">
            <a:normAutofit/>
          </a:bodyPr>
          <a:lstStyle/>
          <a:p>
            <a:r>
              <a:rPr lang="en-US" b="1" dirty="0">
                <a:solidFill>
                  <a:srgbClr val="002060"/>
                </a:solidFill>
              </a:rPr>
              <a:t>Power Consumption</a:t>
            </a:r>
          </a:p>
        </p:txBody>
      </p:sp>
      <p:sp>
        <p:nvSpPr>
          <p:cNvPr id="7" name="TextBox 6">
            <a:extLst>
              <a:ext uri="{FF2B5EF4-FFF2-40B4-BE49-F238E27FC236}">
                <a16:creationId xmlns:a16="http://schemas.microsoft.com/office/drawing/2014/main" id="{6006D452-906B-8136-2F71-D04EF9B7E5F1}"/>
              </a:ext>
            </a:extLst>
          </p:cNvPr>
          <p:cNvSpPr txBox="1"/>
          <p:nvPr/>
        </p:nvSpPr>
        <p:spPr>
          <a:xfrm>
            <a:off x="495300" y="1228642"/>
            <a:ext cx="11201400" cy="1421928"/>
          </a:xfrm>
          <a:prstGeom prst="rect">
            <a:avLst/>
          </a:prstGeom>
          <a:noFill/>
        </p:spPr>
        <p:txBody>
          <a:bodyPr wrap="square" rtlCol="0">
            <a:spAutoFit/>
          </a:bodyPr>
          <a:lstStyle/>
          <a:p>
            <a:pPr marL="0" marR="0" lvl="0" indent="0" algn="l" defTabSz="914400" rtl="0" eaLnBrk="1" fontAlgn="auto" latinLnBrk="0" hangingPunct="1">
              <a:lnSpc>
                <a:spcPct val="90000"/>
              </a:lnSpc>
              <a:spcBef>
                <a:spcPts val="500"/>
              </a:spcBef>
              <a:spcAft>
                <a:spcPts val="0"/>
              </a:spcAft>
              <a:buClrTx/>
              <a:buSzTx/>
              <a:buFontTx/>
              <a:buNone/>
              <a:tabLst/>
              <a:defRPr/>
            </a:pPr>
            <a:r>
              <a:rPr kumimoji="0" lang="en-US" sz="2400" b="0" i="1" u="none" strike="noStrike" kern="1200" cap="none" spc="0" normalizeH="0" baseline="0" noProof="0" dirty="0">
                <a:ln>
                  <a:noFill/>
                </a:ln>
                <a:solidFill>
                  <a:srgbClr val="000000"/>
                </a:solidFill>
                <a:effectLst/>
                <a:uLnTx/>
                <a:uFillTx/>
                <a:latin typeface="Calibri" panose="020F0502020204030204"/>
                <a:ea typeface="Times New Roman" panose="02020603050405020304" pitchFamily="18" charset="0"/>
                <a:cs typeface="+mn-cs"/>
              </a:rPr>
              <a:t>Pump</a:t>
            </a:r>
            <a:r>
              <a:rPr kumimoji="0" lang="en-US" sz="2400" b="0" i="0" u="none" strike="noStrike" kern="1200" cap="none" spc="0" normalizeH="0" baseline="0" noProof="0" dirty="0">
                <a:ln>
                  <a:noFill/>
                </a:ln>
                <a:solidFill>
                  <a:srgbClr val="000000"/>
                </a:solidFill>
                <a:effectLst/>
                <a:uLnTx/>
                <a:uFillTx/>
                <a:latin typeface="Calibri" panose="020F0502020204030204"/>
                <a:ea typeface="Times New Roman" panose="02020603050405020304" pitchFamily="18" charset="0"/>
                <a:cs typeface="+mn-cs"/>
              </a:rPr>
              <a:t> means equipment that is designed to move liquids (which may include entrained gases, free solids, and totally dissolved solids) by physical or mechanical action and includes at least a </a:t>
            </a:r>
            <a:r>
              <a:rPr kumimoji="0" lang="en-US" sz="2400" b="0" i="0" u="none" strike="noStrike" kern="1200" cap="none" spc="0" normalizeH="0" baseline="0" noProof="0" dirty="0">
                <a:ln>
                  <a:noFill/>
                </a:ln>
                <a:solidFill>
                  <a:srgbClr val="FF0000"/>
                </a:solidFill>
                <a:effectLst/>
                <a:uLnTx/>
                <a:uFillTx/>
                <a:latin typeface="Calibri" panose="020F0502020204030204"/>
                <a:ea typeface="Times New Roman" panose="02020603050405020304" pitchFamily="18" charset="0"/>
                <a:cs typeface="+mn-cs"/>
              </a:rPr>
              <a:t>bare pump </a:t>
            </a:r>
            <a:r>
              <a:rPr kumimoji="0" lang="en-US" sz="2400" b="0" i="0" u="none" strike="noStrike" kern="1200" cap="none" spc="0" normalizeH="0" baseline="0" noProof="0" dirty="0">
                <a:ln>
                  <a:noFill/>
                </a:ln>
                <a:solidFill>
                  <a:srgbClr val="000000"/>
                </a:solidFill>
                <a:effectLst/>
                <a:uLnTx/>
                <a:uFillTx/>
                <a:latin typeface="Calibri" panose="020F0502020204030204"/>
                <a:ea typeface="Times New Roman" panose="02020603050405020304" pitchFamily="18" charset="0"/>
                <a:cs typeface="+mn-cs"/>
              </a:rPr>
              <a:t>and, if included by the manufacturer at the time of sale, </a:t>
            </a:r>
            <a:r>
              <a:rPr kumimoji="0" lang="en-US" sz="2400" b="0" i="0" u="none" strike="noStrike" kern="1200" cap="none" spc="0" normalizeH="0" baseline="0" noProof="0" dirty="0">
                <a:ln>
                  <a:noFill/>
                </a:ln>
                <a:solidFill>
                  <a:srgbClr val="FF0000"/>
                </a:solidFill>
                <a:effectLst/>
                <a:uLnTx/>
                <a:uFillTx/>
                <a:latin typeface="Calibri" panose="020F0502020204030204"/>
                <a:ea typeface="Times New Roman" panose="02020603050405020304" pitchFamily="18" charset="0"/>
                <a:cs typeface="+mn-cs"/>
              </a:rPr>
              <a:t>mechanical equipment</a:t>
            </a:r>
            <a:r>
              <a:rPr kumimoji="0" lang="en-US" sz="2400" b="0" i="0" u="none" strike="noStrike" kern="1200" cap="none" spc="0" normalizeH="0" baseline="0" noProof="0" dirty="0">
                <a:ln>
                  <a:noFill/>
                </a:ln>
                <a:solidFill>
                  <a:srgbClr val="000000"/>
                </a:solidFill>
                <a:effectLst/>
                <a:uLnTx/>
                <a:uFillTx/>
                <a:latin typeface="Calibri" panose="020F0502020204030204"/>
                <a:ea typeface="Times New Roman" panose="02020603050405020304" pitchFamily="18" charset="0"/>
                <a:cs typeface="+mn-cs"/>
              </a:rPr>
              <a:t>, </a:t>
            </a:r>
            <a:r>
              <a:rPr kumimoji="0" lang="en-US" sz="2400" b="0" i="0" u="none" strike="noStrike" kern="1200" cap="none" spc="0" normalizeH="0" baseline="0" noProof="0" dirty="0">
                <a:ln>
                  <a:noFill/>
                </a:ln>
                <a:solidFill>
                  <a:srgbClr val="FF0000"/>
                </a:solidFill>
                <a:effectLst/>
                <a:uLnTx/>
                <a:uFillTx/>
                <a:latin typeface="Calibri" panose="020F0502020204030204"/>
                <a:ea typeface="Times New Roman" panose="02020603050405020304" pitchFamily="18" charset="0"/>
                <a:cs typeface="+mn-cs"/>
              </a:rPr>
              <a:t>driver</a:t>
            </a:r>
            <a:r>
              <a:rPr kumimoji="0" lang="en-US" sz="2400" b="0" i="0" u="none" strike="noStrike" kern="1200" cap="none" spc="0" normalizeH="0" baseline="0" noProof="0" dirty="0">
                <a:ln>
                  <a:noFill/>
                </a:ln>
                <a:solidFill>
                  <a:srgbClr val="000000"/>
                </a:solidFill>
                <a:effectLst/>
                <a:uLnTx/>
                <a:uFillTx/>
                <a:latin typeface="Calibri" panose="020F0502020204030204"/>
                <a:ea typeface="Times New Roman" panose="02020603050405020304" pitchFamily="18" charset="0"/>
                <a:cs typeface="+mn-cs"/>
              </a:rPr>
              <a:t>, and </a:t>
            </a:r>
            <a:r>
              <a:rPr kumimoji="0" lang="en-US" sz="2400" b="0" i="0" u="none" strike="noStrike" kern="1200" cap="none" spc="0" normalizeH="0" baseline="0" noProof="0" dirty="0">
                <a:ln>
                  <a:noFill/>
                </a:ln>
                <a:solidFill>
                  <a:srgbClr val="FF0000"/>
                </a:solidFill>
                <a:effectLst/>
                <a:uLnTx/>
                <a:uFillTx/>
                <a:latin typeface="Calibri" panose="020F0502020204030204"/>
                <a:ea typeface="Times New Roman" panose="02020603050405020304" pitchFamily="18" charset="0"/>
                <a:cs typeface="+mn-cs"/>
              </a:rPr>
              <a:t>controls</a:t>
            </a:r>
            <a:r>
              <a:rPr kumimoji="0" lang="en-US" sz="2400" b="0" i="0" u="none" strike="noStrike" kern="1200" cap="none" spc="0" normalizeH="0" baseline="0" noProof="0" dirty="0">
                <a:ln>
                  <a:noFill/>
                </a:ln>
                <a:solidFill>
                  <a:srgbClr val="000000"/>
                </a:solidFill>
                <a:effectLst/>
                <a:uLnTx/>
                <a:uFillTx/>
                <a:latin typeface="Calibri" panose="020F0502020204030204"/>
                <a:ea typeface="Times New Roman" panose="02020603050405020304" pitchFamily="18" charset="0"/>
                <a:cs typeface="+mn-cs"/>
              </a:rPr>
              <a:t>.</a:t>
            </a:r>
          </a:p>
        </p:txBody>
      </p:sp>
      <p:pic>
        <p:nvPicPr>
          <p:cNvPr id="15" name="Picture 14">
            <a:extLst>
              <a:ext uri="{FF2B5EF4-FFF2-40B4-BE49-F238E27FC236}">
                <a16:creationId xmlns:a16="http://schemas.microsoft.com/office/drawing/2014/main" id="{2657CC14-FCFC-E9A0-B578-87F3093D1B18}"/>
              </a:ext>
            </a:extLst>
          </p:cNvPr>
          <p:cNvPicPr>
            <a:picLocks noChangeAspect="1"/>
          </p:cNvPicPr>
          <p:nvPr/>
        </p:nvPicPr>
        <p:blipFill>
          <a:blip r:embed="rId3"/>
          <a:stretch>
            <a:fillRect/>
          </a:stretch>
        </p:blipFill>
        <p:spPr>
          <a:xfrm flipH="1">
            <a:off x="3189514" y="2721412"/>
            <a:ext cx="5550589" cy="3523639"/>
          </a:xfrm>
          <a:prstGeom prst="rect">
            <a:avLst/>
          </a:prstGeom>
        </p:spPr>
      </p:pic>
      <p:sp>
        <p:nvSpPr>
          <p:cNvPr id="3" name="Content Placeholder 2">
            <a:extLst>
              <a:ext uri="{FF2B5EF4-FFF2-40B4-BE49-F238E27FC236}">
                <a16:creationId xmlns:a16="http://schemas.microsoft.com/office/drawing/2014/main" id="{A5656265-0F35-E589-C6A2-17FA478D0294}"/>
              </a:ext>
            </a:extLst>
          </p:cNvPr>
          <p:cNvSpPr txBox="1">
            <a:spLocks/>
          </p:cNvSpPr>
          <p:nvPr/>
        </p:nvSpPr>
        <p:spPr>
          <a:xfrm>
            <a:off x="0" y="6583680"/>
            <a:ext cx="12192000" cy="274320"/>
          </a:xfrm>
          <a:prstGeom prst="rect">
            <a:avLst/>
          </a:prstGeom>
        </p:spPr>
        <p:txBody>
          <a:bodyPr vert="horz" lIns="91440" tIns="45720" rIns="91440" bIns="45720" rtlCol="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prstClr val="black"/>
                </a:solidFill>
                <a:effectLst/>
                <a:uLnTx/>
                <a:uFillTx/>
                <a:latin typeface="Calibri" panose="020F0502020204030204"/>
                <a:ea typeface="+mn-ea"/>
                <a:cs typeface="+mn-cs"/>
              </a:rPr>
              <a:t>Property of Pump Systems Matter - All Rights Reserved</a:t>
            </a:r>
          </a:p>
        </p:txBody>
      </p:sp>
      <p:cxnSp>
        <p:nvCxnSpPr>
          <p:cNvPr id="5" name="Straight Arrow Connector 4">
            <a:extLst>
              <a:ext uri="{FF2B5EF4-FFF2-40B4-BE49-F238E27FC236}">
                <a16:creationId xmlns:a16="http://schemas.microsoft.com/office/drawing/2014/main" id="{C539F796-42BC-109B-9B7C-9F071A78D542}"/>
              </a:ext>
            </a:extLst>
          </p:cNvPr>
          <p:cNvCxnSpPr/>
          <p:nvPr/>
        </p:nvCxnSpPr>
        <p:spPr>
          <a:xfrm>
            <a:off x="2430548" y="4116904"/>
            <a:ext cx="772282" cy="1983"/>
          </a:xfrm>
          <a:prstGeom prst="straightConnector1">
            <a:avLst/>
          </a:prstGeom>
          <a:ln w="1333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6" name="Straight Arrow Connector 5">
            <a:extLst>
              <a:ext uri="{FF2B5EF4-FFF2-40B4-BE49-F238E27FC236}">
                <a16:creationId xmlns:a16="http://schemas.microsoft.com/office/drawing/2014/main" id="{8390AF61-8761-7428-A82A-F469FF5D3132}"/>
              </a:ext>
            </a:extLst>
          </p:cNvPr>
          <p:cNvCxnSpPr/>
          <p:nvPr/>
        </p:nvCxnSpPr>
        <p:spPr>
          <a:xfrm>
            <a:off x="3718863" y="4820622"/>
            <a:ext cx="572144" cy="146"/>
          </a:xfrm>
          <a:prstGeom prst="straightConnector1">
            <a:avLst/>
          </a:prstGeom>
          <a:ln w="9842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8" name="Straight Arrow Connector 7">
            <a:extLst>
              <a:ext uri="{FF2B5EF4-FFF2-40B4-BE49-F238E27FC236}">
                <a16:creationId xmlns:a16="http://schemas.microsoft.com/office/drawing/2014/main" id="{68CA9829-1BC3-3C91-EECA-6699BF0E1409}"/>
              </a:ext>
            </a:extLst>
          </p:cNvPr>
          <p:cNvCxnSpPr/>
          <p:nvPr/>
        </p:nvCxnSpPr>
        <p:spPr>
          <a:xfrm flipV="1">
            <a:off x="6360361" y="4820461"/>
            <a:ext cx="427087" cy="1688"/>
          </a:xfrm>
          <a:prstGeom prst="straightConnector1">
            <a:avLst/>
          </a:prstGeom>
          <a:ln w="698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a:extLst>
              <a:ext uri="{FF2B5EF4-FFF2-40B4-BE49-F238E27FC236}">
                <a16:creationId xmlns:a16="http://schemas.microsoft.com/office/drawing/2014/main" id="{932B069F-88B0-C814-4C07-C3E6339EABA7}"/>
              </a:ext>
            </a:extLst>
          </p:cNvPr>
          <p:cNvCxnSpPr/>
          <p:nvPr/>
        </p:nvCxnSpPr>
        <p:spPr>
          <a:xfrm flipV="1">
            <a:off x="8416362" y="4820461"/>
            <a:ext cx="427087" cy="1688"/>
          </a:xfrm>
          <a:prstGeom prst="straightConnector1">
            <a:avLst/>
          </a:prstGeom>
          <a:ln w="508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9A2D5AD1-EB2B-0D13-5AC6-C3098E38F2CC}"/>
              </a:ext>
            </a:extLst>
          </p:cNvPr>
          <p:cNvSpPr txBox="1"/>
          <p:nvPr/>
        </p:nvSpPr>
        <p:spPr>
          <a:xfrm>
            <a:off x="344988" y="4043294"/>
            <a:ext cx="2072244"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Control (VFD) input power (P</a:t>
            </a:r>
            <a:r>
              <a:rPr kumimoji="0" lang="en-US" sz="1800" b="0" i="0" u="none" strike="noStrike" kern="1200" cap="none" spc="0" normalizeH="0" baseline="-25000" noProof="0" dirty="0">
                <a:ln>
                  <a:noFill/>
                </a:ln>
                <a:solidFill>
                  <a:prstClr val="black"/>
                </a:solidFill>
                <a:effectLst/>
                <a:uLnTx/>
                <a:uFillTx/>
                <a:latin typeface="Calibri" panose="020F0502020204030204"/>
                <a:ea typeface="+mn-ea"/>
                <a:cs typeface="+mn-cs"/>
              </a:rPr>
              <a:t>Drive</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11" name="TextBox 10">
            <a:extLst>
              <a:ext uri="{FF2B5EF4-FFF2-40B4-BE49-F238E27FC236}">
                <a16:creationId xmlns:a16="http://schemas.microsoft.com/office/drawing/2014/main" id="{992E1CAF-DE7A-44FA-5610-0431981FE89E}"/>
              </a:ext>
            </a:extLst>
          </p:cNvPr>
          <p:cNvSpPr txBox="1"/>
          <p:nvPr/>
        </p:nvSpPr>
        <p:spPr>
          <a:xfrm>
            <a:off x="2353772" y="4625825"/>
            <a:ext cx="1604210"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Motor input power (P</a:t>
            </a:r>
            <a:r>
              <a:rPr kumimoji="0" lang="en-US" sz="1800" b="0" i="0" u="none" strike="noStrike" kern="1200" cap="none" spc="0" normalizeH="0" baseline="-25000" noProof="0" dirty="0">
                <a:ln>
                  <a:noFill/>
                </a:ln>
                <a:solidFill>
                  <a:prstClr val="black"/>
                </a:solidFill>
                <a:effectLst/>
                <a:uLnTx/>
                <a:uFillTx/>
                <a:latin typeface="Calibri" panose="020F0502020204030204"/>
                <a:ea typeface="+mn-ea"/>
                <a:cs typeface="+mn-cs"/>
              </a:rPr>
              <a:t>Mot</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12" name="TextBox 11">
            <a:extLst>
              <a:ext uri="{FF2B5EF4-FFF2-40B4-BE49-F238E27FC236}">
                <a16:creationId xmlns:a16="http://schemas.microsoft.com/office/drawing/2014/main" id="{B16609A7-B80C-75EE-49A2-1A91E96BB578}"/>
              </a:ext>
            </a:extLst>
          </p:cNvPr>
          <p:cNvSpPr txBox="1"/>
          <p:nvPr/>
        </p:nvSpPr>
        <p:spPr>
          <a:xfrm>
            <a:off x="5819869" y="4911541"/>
            <a:ext cx="1375954"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Pump input power (P)</a:t>
            </a:r>
          </a:p>
        </p:txBody>
      </p:sp>
      <p:sp>
        <p:nvSpPr>
          <p:cNvPr id="13" name="TextBox 12">
            <a:extLst>
              <a:ext uri="{FF2B5EF4-FFF2-40B4-BE49-F238E27FC236}">
                <a16:creationId xmlns:a16="http://schemas.microsoft.com/office/drawing/2014/main" id="{2E8709DF-E679-7B7B-3C6E-107FCC23778E}"/>
              </a:ext>
            </a:extLst>
          </p:cNvPr>
          <p:cNvSpPr txBox="1"/>
          <p:nvPr/>
        </p:nvSpPr>
        <p:spPr>
          <a:xfrm>
            <a:off x="8870457" y="4645957"/>
            <a:ext cx="1563189"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Pump output power (P</a:t>
            </a:r>
            <a:r>
              <a:rPr kumimoji="0" lang="en-US" sz="1800" b="0" i="0" u="none" strike="noStrike" kern="1200" cap="none" spc="0" normalizeH="0" baseline="-25000" noProof="0" dirty="0">
                <a:ln>
                  <a:noFill/>
                </a:ln>
                <a:solidFill>
                  <a:prstClr val="black"/>
                </a:solidFill>
                <a:effectLst/>
                <a:uLnTx/>
                <a:uFillTx/>
                <a:latin typeface="Calibri" panose="020F0502020204030204"/>
                <a:ea typeface="+mn-ea"/>
                <a:cs typeface="+mn-cs"/>
              </a:rPr>
              <a:t>w</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14" name="TextBox 13">
            <a:extLst>
              <a:ext uri="{FF2B5EF4-FFF2-40B4-BE49-F238E27FC236}">
                <a16:creationId xmlns:a16="http://schemas.microsoft.com/office/drawing/2014/main" id="{349D3954-E86A-2F76-A452-28B5580C6184}"/>
              </a:ext>
            </a:extLst>
          </p:cNvPr>
          <p:cNvSpPr txBox="1"/>
          <p:nvPr/>
        </p:nvSpPr>
        <p:spPr>
          <a:xfrm>
            <a:off x="3189514" y="6129188"/>
            <a:ext cx="5812972"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rPr>
              <a:t>Each power decrease by the component efficiency</a:t>
            </a:r>
          </a:p>
        </p:txBody>
      </p:sp>
      <p:sp>
        <p:nvSpPr>
          <p:cNvPr id="16" name="TextBox 15">
            <a:extLst>
              <a:ext uri="{FF2B5EF4-FFF2-40B4-BE49-F238E27FC236}">
                <a16:creationId xmlns:a16="http://schemas.microsoft.com/office/drawing/2014/main" id="{310495BD-3178-6B18-8241-AD07A78869E2}"/>
              </a:ext>
            </a:extLst>
          </p:cNvPr>
          <p:cNvSpPr txBox="1"/>
          <p:nvPr/>
        </p:nvSpPr>
        <p:spPr>
          <a:xfrm>
            <a:off x="3338099" y="3221886"/>
            <a:ext cx="430887" cy="1005840"/>
          </a:xfrm>
          <a:prstGeom prst="rect">
            <a:avLst/>
          </a:prstGeom>
          <a:noFill/>
        </p:spPr>
        <p:txBody>
          <a:bodyPr vert="vert270"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rgbClr val="0070C0"/>
                </a:solidFill>
                <a:effectLst/>
                <a:uLnTx/>
                <a:uFillTx/>
                <a:latin typeface="Calibri" panose="020F0502020204030204"/>
                <a:ea typeface="+mn-ea"/>
                <a:cs typeface="+mn-cs"/>
              </a:rPr>
              <a:t>Control</a:t>
            </a:r>
          </a:p>
        </p:txBody>
      </p:sp>
      <p:sp>
        <p:nvSpPr>
          <p:cNvPr id="17" name="TextBox 16">
            <a:extLst>
              <a:ext uri="{FF2B5EF4-FFF2-40B4-BE49-F238E27FC236}">
                <a16:creationId xmlns:a16="http://schemas.microsoft.com/office/drawing/2014/main" id="{831D2858-47AE-BDCD-8E48-5A16B014EF12}"/>
              </a:ext>
            </a:extLst>
          </p:cNvPr>
          <p:cNvSpPr txBox="1"/>
          <p:nvPr/>
        </p:nvSpPr>
        <p:spPr>
          <a:xfrm>
            <a:off x="4562528" y="4194562"/>
            <a:ext cx="1134084"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rgbClr val="0070C0"/>
                </a:solidFill>
                <a:effectLst/>
                <a:uLnTx/>
                <a:uFillTx/>
                <a:latin typeface="Calibri" panose="020F0502020204030204"/>
                <a:ea typeface="+mn-ea"/>
                <a:cs typeface="+mn-cs"/>
              </a:rPr>
              <a:t>Driver</a:t>
            </a:r>
          </a:p>
        </p:txBody>
      </p:sp>
      <p:sp>
        <p:nvSpPr>
          <p:cNvPr id="18" name="TextBox 17">
            <a:extLst>
              <a:ext uri="{FF2B5EF4-FFF2-40B4-BE49-F238E27FC236}">
                <a16:creationId xmlns:a16="http://schemas.microsoft.com/office/drawing/2014/main" id="{8DD120D1-B32C-2D93-494F-A6860FA6F052}"/>
              </a:ext>
            </a:extLst>
          </p:cNvPr>
          <p:cNvSpPr txBox="1"/>
          <p:nvPr/>
        </p:nvSpPr>
        <p:spPr>
          <a:xfrm>
            <a:off x="6852838" y="4379228"/>
            <a:ext cx="1423054"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rgbClr val="0070C0"/>
                </a:solidFill>
                <a:effectLst/>
                <a:uLnTx/>
                <a:uFillTx/>
                <a:latin typeface="Calibri" panose="020F0502020204030204"/>
                <a:ea typeface="+mn-ea"/>
                <a:cs typeface="+mn-cs"/>
              </a:rPr>
              <a:t>Bare</a:t>
            </a:r>
            <a:r>
              <a:rPr kumimoji="0" lang="en-US" sz="1600" b="0" i="0" u="none" strike="noStrike" kern="1200" cap="none" spc="0" normalizeH="0" baseline="0" noProof="0" dirty="0">
                <a:ln>
                  <a:noFill/>
                </a:ln>
                <a:solidFill>
                  <a:srgbClr val="FF0000"/>
                </a:solidFill>
                <a:effectLst/>
                <a:uLnTx/>
                <a:uFillTx/>
                <a:latin typeface="Calibri" panose="020F0502020204030204"/>
                <a:ea typeface="+mn-ea"/>
                <a:cs typeface="+mn-cs"/>
              </a:rPr>
              <a:t> </a:t>
            </a:r>
            <a:r>
              <a:rPr kumimoji="0" lang="en-US" sz="1600" b="0" i="1" u="none" strike="noStrike" kern="1200" cap="none" spc="0" normalizeH="0" baseline="0" noProof="0" dirty="0">
                <a:ln>
                  <a:noFill/>
                </a:ln>
                <a:solidFill>
                  <a:srgbClr val="0070C0"/>
                </a:solidFill>
                <a:effectLst/>
                <a:uLnTx/>
                <a:uFillTx/>
                <a:latin typeface="Calibri" panose="020F0502020204030204"/>
                <a:ea typeface="+mn-ea"/>
                <a:cs typeface="+mn-cs"/>
              </a:rPr>
              <a:t>Pump</a:t>
            </a:r>
          </a:p>
        </p:txBody>
      </p:sp>
    </p:spTree>
    <p:extLst>
      <p:ext uri="{BB962C8B-B14F-4D97-AF65-F5344CB8AC3E}">
        <p14:creationId xmlns:p14="http://schemas.microsoft.com/office/powerpoint/2010/main" val="6658690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9"/>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P spid="13" grpId="0"/>
      <p:bldP spid="14"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6006D452-906B-8136-2F71-D04EF9B7E5F1}"/>
                  </a:ext>
                </a:extLst>
              </p:cNvPr>
              <p:cNvSpPr txBox="1"/>
              <p:nvPr/>
            </p:nvSpPr>
            <p:spPr>
              <a:xfrm>
                <a:off x="495300" y="1382286"/>
                <a:ext cx="11201400" cy="4750211"/>
              </a:xfrm>
              <a:prstGeom prst="rect">
                <a:avLst/>
              </a:prstGeom>
              <a:noFill/>
            </p:spPr>
            <p:txBody>
              <a:bodyPr wrap="square" rtlCol="0">
                <a:spAutoFit/>
              </a:bodyPr>
              <a:lstStyle/>
              <a:p>
                <a:pPr marL="0" marR="0" lvl="0" indent="0" algn="l" defTabSz="914400" rtl="0" eaLnBrk="1" fontAlgn="auto" latinLnBrk="0" hangingPunct="1">
                  <a:lnSpc>
                    <a:spcPct val="90000"/>
                  </a:lnSpc>
                  <a:spcBef>
                    <a:spcPts val="100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Efficiency is the ratio of power in and power out</a:t>
                </a:r>
              </a:p>
              <a:p>
                <a:pPr marL="0" marR="0" lvl="0" indent="0" algn="l" defTabSz="914400" rtl="0" eaLnBrk="1" fontAlgn="auto" latinLnBrk="0" hangingPunct="1">
                  <a:lnSpc>
                    <a:spcPct val="90000"/>
                  </a:lnSpc>
                  <a:spcBef>
                    <a:spcPts val="100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We will discuss several types of efficiency</a:t>
                </a:r>
              </a:p>
              <a:p>
                <a:pPr marL="0" marR="0" lvl="0" indent="0" algn="l" defTabSz="914400" rtl="0" eaLnBrk="1" fontAlgn="auto" latinLnBrk="0" hangingPunct="1">
                  <a:lnSpc>
                    <a:spcPct val="90000"/>
                  </a:lnSpc>
                  <a:spcBef>
                    <a:spcPts val="1000"/>
                  </a:spcBef>
                  <a:spcAft>
                    <a:spcPts val="0"/>
                  </a:spcAft>
                  <a:buClrTx/>
                  <a:buSzTx/>
                  <a:buFontTx/>
                  <a:buNone/>
                  <a:tabLst/>
                  <a:defRPr/>
                </a:pPr>
                <a:endParaRPr kumimoji="0" lang="en-US" sz="105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685800" marR="0" lvl="1" indent="0" algn="l" defTabSz="914400" rtl="0" eaLnBrk="1" fontAlgn="auto" latinLnBrk="0" hangingPunct="1">
                  <a:lnSpc>
                    <a:spcPct val="90000"/>
                  </a:lnSpc>
                  <a:spcBef>
                    <a:spcPts val="50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Pump Efficiency</a:t>
                </a:r>
              </a:p>
              <a:p>
                <a:pPr marL="685800" marR="0" lvl="1" indent="0" algn="l" defTabSz="914400" rtl="0" eaLnBrk="1" fontAlgn="auto" latinLnBrk="0" hangingPunct="1">
                  <a:lnSpc>
                    <a:spcPct val="90000"/>
                  </a:lnSpc>
                  <a:spcBef>
                    <a:spcPts val="50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Cambria Math" panose="02040503050406030204" pitchFamily="18" charset="0"/>
                    <a:cs typeface="+mn-cs"/>
                  </a:rPr>
                  <a:t>	     </a:t>
                </a:r>
                <a14:m>
                  <m:oMath xmlns:m="http://schemas.openxmlformats.org/officeDocument/2006/math">
                    <m:r>
                      <m:rPr>
                        <m:sty m:val="p"/>
                      </m:rPr>
                      <a:rPr kumimoji="0" lang="el-GR" sz="1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η</m:t>
                    </m:r>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m:t>
                    </m:r>
                    <m:f>
                      <m:fPr>
                        <m:ctrlP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ctrlPr>
                      </m:fPr>
                      <m:num>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𝑃𝑤</m:t>
                        </m:r>
                      </m:num>
                      <m:den>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𝑃</m:t>
                        </m:r>
                      </m:den>
                    </m:f>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×100</m:t>
                    </m:r>
                  </m:oMath>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685800" marR="0" lvl="1" indent="0" algn="l" defTabSz="914400" rtl="0" eaLnBrk="1" fontAlgn="auto" latinLnBrk="0" hangingPunct="1">
                  <a:lnSpc>
                    <a:spcPct val="90000"/>
                  </a:lnSpc>
                  <a:spcBef>
                    <a:spcPts val="50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Motor Efficiency</a:t>
                </a:r>
              </a:p>
              <a:p>
                <a:pPr marL="685800" marR="0" lvl="1" indent="0" algn="l" defTabSz="914400" rtl="0" eaLnBrk="1" fontAlgn="auto" latinLnBrk="0" hangingPunct="1">
                  <a:lnSpc>
                    <a:spcPct val="90000"/>
                  </a:lnSpc>
                  <a:spcBef>
                    <a:spcPts val="50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	     </a:t>
                </a:r>
                <a14:m>
                  <m:oMath xmlns:m="http://schemas.openxmlformats.org/officeDocument/2006/math">
                    <m:sSub>
                      <m:sSubPr>
                        <m:ctrlPr>
                          <a:rPr kumimoji="0" lang="el-GR" sz="1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ctrlPr>
                      </m:sSubPr>
                      <m:e>
                        <m:r>
                          <m:rPr>
                            <m:sty m:val="p"/>
                          </m:rPr>
                          <a:rPr kumimoji="0" lang="el-GR" sz="1800" b="0" i="1" u="none" strike="noStrike" kern="1200" cap="none" spc="0" normalizeH="0" baseline="0" noProof="0">
                            <a:ln>
                              <a:noFill/>
                            </a:ln>
                            <a:solidFill>
                              <a:prstClr val="black"/>
                            </a:solidFill>
                            <a:effectLst/>
                            <a:uLnTx/>
                            <a:uFillTx/>
                            <a:latin typeface="Cambria Math" panose="02040503050406030204" pitchFamily="18" charset="0"/>
                            <a:ea typeface="Cambria Math" panose="02040503050406030204" pitchFamily="18" charset="0"/>
                            <a:cs typeface="+mn-cs"/>
                          </a:rPr>
                          <m:t>η</m:t>
                        </m:r>
                        <m:r>
                          <m:rPr>
                            <m:nor/>
                          </m:rP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m:t> </m:t>
                        </m:r>
                      </m:e>
                      <m:sub>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𝑀𝑜𝑡</m:t>
                        </m:r>
                      </m:sub>
                    </m:sSub>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m:t>
                    </m:r>
                    <m:f>
                      <m:fPr>
                        <m:ctrlP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ctrlPr>
                      </m:fPr>
                      <m:num>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𝑃</m:t>
                        </m:r>
                      </m:num>
                      <m:den>
                        <m:sSub>
                          <m:sSubPr>
                            <m:ctrlP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ctrlPr>
                          </m:sSubPr>
                          <m:e>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𝑃</m:t>
                            </m:r>
                          </m:e>
                          <m:sub>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𝑀𝑜𝑡</m:t>
                            </m:r>
                          </m:sub>
                        </m:sSub>
                      </m:den>
                    </m:f>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×100</m:t>
                    </m:r>
                  </m:oMath>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685800" marR="0" lvl="1" indent="0" algn="l" defTabSz="914400" rtl="0" eaLnBrk="1" fontAlgn="auto" latinLnBrk="0" hangingPunct="1">
                  <a:lnSpc>
                    <a:spcPct val="90000"/>
                  </a:lnSpc>
                  <a:spcBef>
                    <a:spcPts val="50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Drive Efficiency</a:t>
                </a:r>
              </a:p>
              <a:p>
                <a:pPr marL="685800" marR="0" lvl="1" indent="0" algn="l" defTabSz="914400" rtl="0" eaLnBrk="1" fontAlgn="auto" latinLnBrk="0" hangingPunct="1">
                  <a:lnSpc>
                    <a:spcPct val="90000"/>
                  </a:lnSpc>
                  <a:spcBef>
                    <a:spcPts val="50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	     </a:t>
                </a:r>
                <a14:m>
                  <m:oMath xmlns:m="http://schemas.openxmlformats.org/officeDocument/2006/math">
                    <m:sSub>
                      <m:sSubPr>
                        <m:ctrlPr>
                          <a:rPr kumimoji="0" lang="el-GR" sz="1800" b="0" i="1" u="none" strike="noStrike" kern="1200" cap="none" spc="0" normalizeH="0" baseline="0" noProof="0">
                            <a:ln>
                              <a:noFill/>
                            </a:ln>
                            <a:solidFill>
                              <a:prstClr val="black"/>
                            </a:solidFill>
                            <a:effectLst/>
                            <a:uLnTx/>
                            <a:uFillTx/>
                            <a:latin typeface="Cambria Math" panose="02040503050406030204" pitchFamily="18" charset="0"/>
                            <a:ea typeface="Cambria Math" panose="02040503050406030204" pitchFamily="18" charset="0"/>
                            <a:cs typeface="+mn-cs"/>
                          </a:rPr>
                        </m:ctrlPr>
                      </m:sSubPr>
                      <m:e>
                        <m:r>
                          <m:rPr>
                            <m:sty m:val="p"/>
                          </m:rPr>
                          <a:rPr kumimoji="0" lang="el-GR" sz="1800" b="0" i="1" u="none" strike="noStrike" kern="1200" cap="none" spc="0" normalizeH="0" baseline="0" noProof="0">
                            <a:ln>
                              <a:noFill/>
                            </a:ln>
                            <a:solidFill>
                              <a:prstClr val="black"/>
                            </a:solidFill>
                            <a:effectLst/>
                            <a:uLnTx/>
                            <a:uFillTx/>
                            <a:latin typeface="Cambria Math" panose="02040503050406030204" pitchFamily="18" charset="0"/>
                            <a:ea typeface="Cambria Math" panose="02040503050406030204" pitchFamily="18" charset="0"/>
                            <a:cs typeface="+mn-cs"/>
                          </a:rPr>
                          <m:t>η</m:t>
                        </m:r>
                        <m:r>
                          <m:rPr>
                            <m:nor/>
                          </m:rP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m:t> </m:t>
                        </m:r>
                      </m:e>
                      <m:sub>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𝐷𝑟𝑖𝑣𝑒</m:t>
                        </m:r>
                      </m:sub>
                    </m:sSub>
                    <m:r>
                      <a:rPr kumimoji="0" lang="en-US" sz="1800" b="0" i="1" u="none" strike="noStrike" kern="1200" cap="none" spc="0" normalizeH="0" baseline="0" noProof="0">
                        <a:ln>
                          <a:noFill/>
                        </a:ln>
                        <a:solidFill>
                          <a:prstClr val="black"/>
                        </a:solidFill>
                        <a:effectLst/>
                        <a:uLnTx/>
                        <a:uFillTx/>
                        <a:latin typeface="Cambria Math" panose="02040503050406030204" pitchFamily="18" charset="0"/>
                        <a:ea typeface="Cambria Math" panose="02040503050406030204" pitchFamily="18" charset="0"/>
                        <a:cs typeface="+mn-cs"/>
                      </a:rPr>
                      <m:t>=</m:t>
                    </m:r>
                    <m:f>
                      <m:fPr>
                        <m:ctrlPr>
                          <a:rPr kumimoji="0" lang="en-US" sz="1800" b="0" i="1" u="none" strike="noStrike" kern="1200" cap="none" spc="0" normalizeH="0" baseline="0" noProof="0">
                            <a:ln>
                              <a:noFill/>
                            </a:ln>
                            <a:solidFill>
                              <a:prstClr val="black"/>
                            </a:solidFill>
                            <a:effectLst/>
                            <a:uLnTx/>
                            <a:uFillTx/>
                            <a:latin typeface="Cambria Math" panose="02040503050406030204" pitchFamily="18" charset="0"/>
                            <a:ea typeface="Cambria Math" panose="02040503050406030204" pitchFamily="18" charset="0"/>
                            <a:cs typeface="+mn-cs"/>
                          </a:rPr>
                        </m:ctrlPr>
                      </m:fPr>
                      <m:num>
                        <m:sSub>
                          <m:sSubPr>
                            <m:ctrlPr>
                              <a:rPr kumimoji="0" lang="en-US" sz="1800" b="0" i="1" u="none" strike="noStrike" kern="1200" cap="none" spc="0" normalizeH="0" baseline="0" noProof="0">
                                <a:ln>
                                  <a:noFill/>
                                </a:ln>
                                <a:solidFill>
                                  <a:prstClr val="black"/>
                                </a:solidFill>
                                <a:effectLst/>
                                <a:uLnTx/>
                                <a:uFillTx/>
                                <a:latin typeface="Cambria Math" panose="02040503050406030204" pitchFamily="18" charset="0"/>
                                <a:ea typeface="Cambria Math" panose="02040503050406030204" pitchFamily="18" charset="0"/>
                                <a:cs typeface="+mn-cs"/>
                              </a:rPr>
                            </m:ctrlPr>
                          </m:sSubPr>
                          <m:e>
                            <m:r>
                              <a:rPr kumimoji="0" lang="en-US" sz="1800" b="0" i="1" u="none" strike="noStrike" kern="1200" cap="none" spc="0" normalizeH="0" baseline="0" noProof="0">
                                <a:ln>
                                  <a:noFill/>
                                </a:ln>
                                <a:solidFill>
                                  <a:prstClr val="black"/>
                                </a:solidFill>
                                <a:effectLst/>
                                <a:uLnTx/>
                                <a:uFillTx/>
                                <a:latin typeface="Cambria Math" panose="02040503050406030204" pitchFamily="18" charset="0"/>
                                <a:ea typeface="Cambria Math" panose="02040503050406030204" pitchFamily="18" charset="0"/>
                                <a:cs typeface="+mn-cs"/>
                              </a:rPr>
                              <m:t>𝑃</m:t>
                            </m:r>
                          </m:e>
                          <m:sub>
                            <m:r>
                              <a:rPr kumimoji="0" lang="en-US" sz="1800" b="0" i="1" u="none" strike="noStrike" kern="1200" cap="none" spc="0" normalizeH="0" baseline="0" noProof="0">
                                <a:ln>
                                  <a:noFill/>
                                </a:ln>
                                <a:solidFill>
                                  <a:prstClr val="black"/>
                                </a:solidFill>
                                <a:effectLst/>
                                <a:uLnTx/>
                                <a:uFillTx/>
                                <a:latin typeface="Cambria Math" panose="02040503050406030204" pitchFamily="18" charset="0"/>
                                <a:ea typeface="Cambria Math" panose="02040503050406030204" pitchFamily="18" charset="0"/>
                                <a:cs typeface="+mn-cs"/>
                              </a:rPr>
                              <m:t>𝑀𝑜𝑡</m:t>
                            </m:r>
                          </m:sub>
                        </m:sSub>
                      </m:num>
                      <m:den>
                        <m:sSub>
                          <m:sSubPr>
                            <m:ctrlPr>
                              <a:rPr kumimoji="0" lang="en-US" sz="1800" b="0" i="1" u="none" strike="noStrike" kern="1200" cap="none" spc="0" normalizeH="0" baseline="0" noProof="0">
                                <a:ln>
                                  <a:noFill/>
                                </a:ln>
                                <a:solidFill>
                                  <a:prstClr val="black"/>
                                </a:solidFill>
                                <a:effectLst/>
                                <a:uLnTx/>
                                <a:uFillTx/>
                                <a:latin typeface="Cambria Math" panose="02040503050406030204" pitchFamily="18" charset="0"/>
                                <a:ea typeface="Cambria Math" panose="02040503050406030204" pitchFamily="18" charset="0"/>
                                <a:cs typeface="+mn-cs"/>
                              </a:rPr>
                            </m:ctrlPr>
                          </m:sSubPr>
                          <m:e>
                            <m:r>
                              <a:rPr kumimoji="0" lang="en-US" sz="1800" b="0" i="1" u="none" strike="noStrike" kern="1200" cap="none" spc="0" normalizeH="0" baseline="0" noProof="0">
                                <a:ln>
                                  <a:noFill/>
                                </a:ln>
                                <a:solidFill>
                                  <a:prstClr val="black"/>
                                </a:solidFill>
                                <a:effectLst/>
                                <a:uLnTx/>
                                <a:uFillTx/>
                                <a:latin typeface="Cambria Math" panose="02040503050406030204" pitchFamily="18" charset="0"/>
                                <a:ea typeface="Cambria Math" panose="02040503050406030204" pitchFamily="18" charset="0"/>
                                <a:cs typeface="+mn-cs"/>
                              </a:rPr>
                              <m:t>𝑃</m:t>
                            </m:r>
                          </m:e>
                          <m:sub>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𝐷𝑟𝑖𝑣𝑒</m:t>
                            </m:r>
                          </m:sub>
                        </m:sSub>
                      </m:den>
                    </m:f>
                    <m:r>
                      <a:rPr kumimoji="0" lang="en-US" sz="1800" b="0" i="1" u="none" strike="noStrike" kern="1200" cap="none" spc="0" normalizeH="0" baseline="0" noProof="0">
                        <a:ln>
                          <a:noFill/>
                        </a:ln>
                        <a:solidFill>
                          <a:prstClr val="black"/>
                        </a:solidFill>
                        <a:effectLst/>
                        <a:uLnTx/>
                        <a:uFillTx/>
                        <a:latin typeface="Cambria Math" panose="02040503050406030204" pitchFamily="18" charset="0"/>
                        <a:ea typeface="Cambria Math" panose="02040503050406030204" pitchFamily="18" charset="0"/>
                        <a:cs typeface="+mn-cs"/>
                      </a:rPr>
                      <m:t>×100</m:t>
                    </m:r>
                  </m:oMath>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685800" marR="0" lvl="1" indent="0" algn="l" defTabSz="914400" rtl="0" eaLnBrk="1" fontAlgn="auto" latinLnBrk="0" hangingPunct="1">
                  <a:lnSpc>
                    <a:spcPct val="90000"/>
                  </a:lnSpc>
                  <a:spcBef>
                    <a:spcPts val="50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Overall Efficiency</a:t>
                </a:r>
              </a:p>
              <a:p>
                <a:pPr marL="685800" marR="0" lvl="1" indent="0" algn="l" defTabSz="914400" rtl="0" eaLnBrk="1" fontAlgn="auto" latinLnBrk="0" hangingPunct="1">
                  <a:lnSpc>
                    <a:spcPct val="90000"/>
                  </a:lnSpc>
                  <a:spcBef>
                    <a:spcPts val="50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	     </a:t>
                </a:r>
                <a14:m>
                  <m:oMath xmlns:m="http://schemas.openxmlformats.org/officeDocument/2006/math">
                    <m:sSub>
                      <m:sSubPr>
                        <m:ctrlPr>
                          <a:rPr kumimoji="0" lang="el-GR" sz="1800" b="0" i="1" u="none" strike="noStrike" kern="1200" cap="none" spc="0" normalizeH="0" baseline="0" noProof="0">
                            <a:ln>
                              <a:noFill/>
                            </a:ln>
                            <a:solidFill>
                              <a:prstClr val="black"/>
                            </a:solidFill>
                            <a:effectLst/>
                            <a:uLnTx/>
                            <a:uFillTx/>
                            <a:latin typeface="Cambria Math" panose="02040503050406030204" pitchFamily="18" charset="0"/>
                            <a:ea typeface="Cambria Math" panose="02040503050406030204" pitchFamily="18" charset="0"/>
                            <a:cs typeface="+mn-cs"/>
                          </a:rPr>
                        </m:ctrlPr>
                      </m:sSubPr>
                      <m:e>
                        <m:r>
                          <m:rPr>
                            <m:sty m:val="p"/>
                          </m:rPr>
                          <a:rPr kumimoji="0" lang="el-GR" sz="1800" b="0" i="1" u="none" strike="noStrike" kern="1200" cap="none" spc="0" normalizeH="0" baseline="0" noProof="0">
                            <a:ln>
                              <a:noFill/>
                            </a:ln>
                            <a:solidFill>
                              <a:prstClr val="black"/>
                            </a:solidFill>
                            <a:effectLst/>
                            <a:uLnTx/>
                            <a:uFillTx/>
                            <a:latin typeface="Cambria Math" panose="02040503050406030204" pitchFamily="18" charset="0"/>
                            <a:ea typeface="Cambria Math" panose="02040503050406030204" pitchFamily="18" charset="0"/>
                            <a:cs typeface="+mn-cs"/>
                          </a:rPr>
                          <m:t>η</m:t>
                        </m:r>
                        <m:r>
                          <m:rPr>
                            <m:nor/>
                          </m:rP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m:t> </m:t>
                        </m:r>
                      </m:e>
                      <m:sub>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𝑂𝐴</m:t>
                        </m:r>
                      </m:sub>
                    </m:sSub>
                    <m:r>
                      <a:rPr kumimoji="0" lang="en-US" sz="1800" b="0" i="1" u="none" strike="noStrike" kern="1200" cap="none" spc="0" normalizeH="0" baseline="0" noProof="0">
                        <a:ln>
                          <a:noFill/>
                        </a:ln>
                        <a:solidFill>
                          <a:prstClr val="black"/>
                        </a:solidFill>
                        <a:effectLst/>
                        <a:uLnTx/>
                        <a:uFillTx/>
                        <a:latin typeface="Cambria Math" panose="02040503050406030204" pitchFamily="18" charset="0"/>
                        <a:ea typeface="Cambria Math" panose="02040503050406030204" pitchFamily="18" charset="0"/>
                        <a:cs typeface="+mn-cs"/>
                      </a:rPr>
                      <m:t>=</m:t>
                    </m:r>
                    <m:f>
                      <m:fPr>
                        <m:ctrlPr>
                          <a:rPr kumimoji="0" lang="en-US" sz="1800" b="0" i="1" u="none" strike="noStrike" kern="1200" cap="none" spc="0" normalizeH="0" baseline="0" noProof="0">
                            <a:ln>
                              <a:noFill/>
                            </a:ln>
                            <a:solidFill>
                              <a:prstClr val="black"/>
                            </a:solidFill>
                            <a:effectLst/>
                            <a:uLnTx/>
                            <a:uFillTx/>
                            <a:latin typeface="Cambria Math" panose="02040503050406030204" pitchFamily="18" charset="0"/>
                            <a:ea typeface="Cambria Math" panose="02040503050406030204" pitchFamily="18" charset="0"/>
                            <a:cs typeface="+mn-cs"/>
                          </a:rPr>
                        </m:ctrlPr>
                      </m:fPr>
                      <m:num>
                        <m:sSub>
                          <m:sSubPr>
                            <m:ctrlPr>
                              <a:rPr kumimoji="0" lang="en-US" sz="1800" b="0" i="1" u="none" strike="noStrike" kern="1200" cap="none" spc="0" normalizeH="0" baseline="0" noProof="0">
                                <a:ln>
                                  <a:noFill/>
                                </a:ln>
                                <a:solidFill>
                                  <a:prstClr val="black"/>
                                </a:solidFill>
                                <a:effectLst/>
                                <a:uLnTx/>
                                <a:uFillTx/>
                                <a:latin typeface="Cambria Math" panose="02040503050406030204" pitchFamily="18" charset="0"/>
                                <a:ea typeface="Cambria Math" panose="02040503050406030204" pitchFamily="18" charset="0"/>
                                <a:cs typeface="+mn-cs"/>
                              </a:rPr>
                            </m:ctrlPr>
                          </m:sSubPr>
                          <m:e>
                            <m:r>
                              <a:rPr kumimoji="0" lang="en-US" sz="1800" b="0" i="1" u="none" strike="noStrike" kern="1200" cap="none" spc="0" normalizeH="0" baseline="0" noProof="0">
                                <a:ln>
                                  <a:noFill/>
                                </a:ln>
                                <a:solidFill>
                                  <a:prstClr val="black"/>
                                </a:solidFill>
                                <a:effectLst/>
                                <a:uLnTx/>
                                <a:uFillTx/>
                                <a:latin typeface="Cambria Math" panose="02040503050406030204" pitchFamily="18" charset="0"/>
                                <a:ea typeface="Cambria Math" panose="02040503050406030204" pitchFamily="18" charset="0"/>
                                <a:cs typeface="+mn-cs"/>
                              </a:rPr>
                              <m:t>𝑃</m:t>
                            </m:r>
                          </m:e>
                          <m:sub>
                            <m:r>
                              <a:rPr kumimoji="0" lang="en-US" sz="1800" b="0" i="1" u="none" strike="noStrike" kern="1200" cap="none" spc="0" normalizeH="0" baseline="0" noProof="0">
                                <a:ln>
                                  <a:noFill/>
                                </a:ln>
                                <a:solidFill>
                                  <a:prstClr val="black"/>
                                </a:solidFill>
                                <a:effectLst/>
                                <a:uLnTx/>
                                <a:uFillTx/>
                                <a:latin typeface="Cambria Math" panose="02040503050406030204" pitchFamily="18" charset="0"/>
                                <a:ea typeface="Cambria Math" panose="02040503050406030204" pitchFamily="18" charset="0"/>
                                <a:cs typeface="+mn-cs"/>
                              </a:rPr>
                              <m:t>𝑊</m:t>
                            </m:r>
                          </m:sub>
                        </m:sSub>
                      </m:num>
                      <m:den>
                        <m:sSub>
                          <m:sSubPr>
                            <m:ctrlPr>
                              <a:rPr kumimoji="0" lang="en-US" sz="1800" b="0" i="1" u="none" strike="noStrike" kern="1200" cap="none" spc="0" normalizeH="0" baseline="0" noProof="0">
                                <a:ln>
                                  <a:noFill/>
                                </a:ln>
                                <a:solidFill>
                                  <a:prstClr val="black"/>
                                </a:solidFill>
                                <a:effectLst/>
                                <a:uLnTx/>
                                <a:uFillTx/>
                                <a:latin typeface="Cambria Math" panose="02040503050406030204" pitchFamily="18" charset="0"/>
                                <a:ea typeface="Cambria Math" panose="02040503050406030204" pitchFamily="18" charset="0"/>
                                <a:cs typeface="+mn-cs"/>
                              </a:rPr>
                            </m:ctrlPr>
                          </m:sSubPr>
                          <m:e>
                            <m:r>
                              <a:rPr kumimoji="0" lang="en-US" sz="1800" b="0" i="1" u="none" strike="noStrike" kern="1200" cap="none" spc="0" normalizeH="0" baseline="0" noProof="0">
                                <a:ln>
                                  <a:noFill/>
                                </a:ln>
                                <a:solidFill>
                                  <a:prstClr val="black"/>
                                </a:solidFill>
                                <a:effectLst/>
                                <a:uLnTx/>
                                <a:uFillTx/>
                                <a:latin typeface="Cambria Math" panose="02040503050406030204" pitchFamily="18" charset="0"/>
                                <a:ea typeface="Cambria Math" panose="02040503050406030204" pitchFamily="18" charset="0"/>
                                <a:cs typeface="+mn-cs"/>
                              </a:rPr>
                              <m:t>𝑃</m:t>
                            </m:r>
                          </m:e>
                          <m:sub>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𝑀𝑜𝑡</m:t>
                            </m:r>
                          </m:sub>
                        </m:sSub>
                      </m:den>
                    </m:f>
                    <m:r>
                      <a:rPr kumimoji="0" lang="en-US" sz="1800" b="0" i="1" u="none" strike="noStrike" kern="1200" cap="none" spc="0" normalizeH="0" baseline="0" noProof="0">
                        <a:ln>
                          <a:noFill/>
                        </a:ln>
                        <a:solidFill>
                          <a:prstClr val="black"/>
                        </a:solidFill>
                        <a:effectLst/>
                        <a:uLnTx/>
                        <a:uFillTx/>
                        <a:latin typeface="Cambria Math" panose="02040503050406030204" pitchFamily="18" charset="0"/>
                        <a:ea typeface="Cambria Math" panose="02040503050406030204" pitchFamily="18" charset="0"/>
                        <a:cs typeface="+mn-cs"/>
                      </a:rPr>
                      <m:t>×100</m:t>
                    </m:r>
                  </m:oMath>
                </a14:m>
                <a:r>
                  <a:rPr kumimoji="0" lang="en-US" sz="1800" b="0" i="1" u="none" strike="noStrike" kern="1200" cap="none" spc="0" normalizeH="0" baseline="0" noProof="0" dirty="0">
                    <a:ln>
                      <a:noFill/>
                    </a:ln>
                    <a:solidFill>
                      <a:prstClr val="black"/>
                    </a:solidFill>
                    <a:effectLst/>
                    <a:uLnTx/>
                    <a:uFillTx/>
                    <a:latin typeface="Calibri" panose="020F0502020204030204"/>
                    <a:ea typeface="Cambria Math" panose="02040503050406030204" pitchFamily="18" charset="0"/>
                    <a:cs typeface="+mn-cs"/>
                  </a:rPr>
                  <a:t>, or</a:t>
                </a:r>
              </a:p>
              <a:p>
                <a:pPr marL="685800" marR="0" lvl="1" indent="0" algn="l" defTabSz="914400" rtl="0" eaLnBrk="1" fontAlgn="auto" latinLnBrk="0" hangingPunct="1">
                  <a:lnSpc>
                    <a:spcPct val="90000"/>
                  </a:lnSpc>
                  <a:spcBef>
                    <a:spcPts val="500"/>
                  </a:spcBef>
                  <a:spcAft>
                    <a:spcPts val="0"/>
                  </a:spcAft>
                  <a:buClrTx/>
                  <a:buSzTx/>
                  <a:buFontTx/>
                  <a:buNone/>
                  <a:tabLst/>
                  <a:defRPr/>
                </a:pPr>
                <a:r>
                  <a:rPr kumimoji="0" lang="en-US" sz="1800" b="0" i="1" u="none" strike="noStrike" kern="1200" cap="none" spc="0" normalizeH="0" baseline="0" noProof="0" dirty="0">
                    <a:ln>
                      <a:noFill/>
                    </a:ln>
                    <a:solidFill>
                      <a:prstClr val="black"/>
                    </a:solidFill>
                    <a:effectLst/>
                    <a:uLnTx/>
                    <a:uFillTx/>
                    <a:latin typeface="Calibri" panose="020F0502020204030204"/>
                    <a:ea typeface="Cambria Math" panose="02040503050406030204" pitchFamily="18" charset="0"/>
                    <a:cs typeface="+mn-cs"/>
                  </a:rPr>
                  <a:t>	     </a:t>
                </a:r>
                <a14:m>
                  <m:oMath xmlns:m="http://schemas.openxmlformats.org/officeDocument/2006/math">
                    <m:sSub>
                      <m:sSubPr>
                        <m:ctrlPr>
                          <a:rPr kumimoji="0" lang="el-GR" sz="1800" b="0" i="1" u="none" strike="noStrike" kern="1200" cap="none" spc="0" normalizeH="0" baseline="0" noProof="0">
                            <a:ln>
                              <a:noFill/>
                            </a:ln>
                            <a:solidFill>
                              <a:prstClr val="black"/>
                            </a:solidFill>
                            <a:effectLst/>
                            <a:uLnTx/>
                            <a:uFillTx/>
                            <a:latin typeface="Cambria Math" panose="02040503050406030204" pitchFamily="18" charset="0"/>
                            <a:ea typeface="Cambria Math" panose="02040503050406030204" pitchFamily="18" charset="0"/>
                            <a:cs typeface="+mn-cs"/>
                          </a:rPr>
                        </m:ctrlPr>
                      </m:sSubPr>
                      <m:e>
                        <m:r>
                          <m:rPr>
                            <m:sty m:val="p"/>
                          </m:rPr>
                          <a:rPr kumimoji="0" lang="el-GR" sz="1800" b="0" i="1" u="none" strike="noStrike" kern="1200" cap="none" spc="0" normalizeH="0" baseline="0" noProof="0">
                            <a:ln>
                              <a:noFill/>
                            </a:ln>
                            <a:solidFill>
                              <a:prstClr val="black"/>
                            </a:solidFill>
                            <a:effectLst/>
                            <a:uLnTx/>
                            <a:uFillTx/>
                            <a:latin typeface="Cambria Math" panose="02040503050406030204" pitchFamily="18" charset="0"/>
                            <a:ea typeface="Cambria Math" panose="02040503050406030204" pitchFamily="18" charset="0"/>
                            <a:cs typeface="+mn-cs"/>
                          </a:rPr>
                          <m:t>η</m:t>
                        </m:r>
                        <m:r>
                          <m:rPr>
                            <m:nor/>
                          </m:rP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m:t> </m:t>
                        </m:r>
                      </m:e>
                      <m:sub>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𝑂𝐴</m:t>
                        </m:r>
                      </m:sub>
                    </m:sSub>
                    <m:r>
                      <a:rPr kumimoji="0" lang="en-US" sz="1800" b="0" i="1" u="none" strike="noStrike" kern="1200" cap="none" spc="0" normalizeH="0" baseline="0" noProof="0">
                        <a:ln>
                          <a:noFill/>
                        </a:ln>
                        <a:solidFill>
                          <a:prstClr val="black"/>
                        </a:solidFill>
                        <a:effectLst/>
                        <a:uLnTx/>
                        <a:uFillTx/>
                        <a:latin typeface="Cambria Math" panose="02040503050406030204" pitchFamily="18" charset="0"/>
                        <a:ea typeface="Cambria Math" panose="02040503050406030204" pitchFamily="18" charset="0"/>
                        <a:cs typeface="+mn-cs"/>
                      </a:rPr>
                      <m:t>=</m:t>
                    </m:r>
                    <m:f>
                      <m:fPr>
                        <m:ctrlPr>
                          <a:rPr kumimoji="0" lang="en-US" sz="1800" b="0" i="1" u="none" strike="noStrike" kern="1200" cap="none" spc="0" normalizeH="0" baseline="0" noProof="0">
                            <a:ln>
                              <a:noFill/>
                            </a:ln>
                            <a:solidFill>
                              <a:prstClr val="black"/>
                            </a:solidFill>
                            <a:effectLst/>
                            <a:uLnTx/>
                            <a:uFillTx/>
                            <a:latin typeface="Cambria Math" panose="02040503050406030204" pitchFamily="18" charset="0"/>
                            <a:ea typeface="Cambria Math" panose="02040503050406030204" pitchFamily="18" charset="0"/>
                            <a:cs typeface="+mn-cs"/>
                          </a:rPr>
                        </m:ctrlPr>
                      </m:fPr>
                      <m:num>
                        <m:sSub>
                          <m:sSubPr>
                            <m:ctrlPr>
                              <a:rPr kumimoji="0" lang="en-US" sz="1800" b="0" i="1" u="none" strike="noStrike" kern="1200" cap="none" spc="0" normalizeH="0" baseline="0" noProof="0">
                                <a:ln>
                                  <a:noFill/>
                                </a:ln>
                                <a:solidFill>
                                  <a:prstClr val="black"/>
                                </a:solidFill>
                                <a:effectLst/>
                                <a:uLnTx/>
                                <a:uFillTx/>
                                <a:latin typeface="Cambria Math" panose="02040503050406030204" pitchFamily="18" charset="0"/>
                                <a:ea typeface="Cambria Math" panose="02040503050406030204" pitchFamily="18" charset="0"/>
                                <a:cs typeface="+mn-cs"/>
                              </a:rPr>
                            </m:ctrlPr>
                          </m:sSubPr>
                          <m:e>
                            <m:r>
                              <a:rPr kumimoji="0" lang="en-US" sz="1800" b="0" i="1" u="none" strike="noStrike" kern="1200" cap="none" spc="0" normalizeH="0" baseline="0" noProof="0">
                                <a:ln>
                                  <a:noFill/>
                                </a:ln>
                                <a:solidFill>
                                  <a:prstClr val="black"/>
                                </a:solidFill>
                                <a:effectLst/>
                                <a:uLnTx/>
                                <a:uFillTx/>
                                <a:latin typeface="Cambria Math" panose="02040503050406030204" pitchFamily="18" charset="0"/>
                                <a:ea typeface="Cambria Math" panose="02040503050406030204" pitchFamily="18" charset="0"/>
                                <a:cs typeface="+mn-cs"/>
                              </a:rPr>
                              <m:t>𝑃</m:t>
                            </m:r>
                          </m:e>
                          <m:sub>
                            <m:r>
                              <a:rPr kumimoji="0" lang="en-US" sz="1800" b="0" i="1" u="none" strike="noStrike" kern="1200" cap="none" spc="0" normalizeH="0" baseline="0" noProof="0">
                                <a:ln>
                                  <a:noFill/>
                                </a:ln>
                                <a:solidFill>
                                  <a:prstClr val="black"/>
                                </a:solidFill>
                                <a:effectLst/>
                                <a:uLnTx/>
                                <a:uFillTx/>
                                <a:latin typeface="Cambria Math" panose="02040503050406030204" pitchFamily="18" charset="0"/>
                                <a:ea typeface="Cambria Math" panose="02040503050406030204" pitchFamily="18" charset="0"/>
                                <a:cs typeface="+mn-cs"/>
                              </a:rPr>
                              <m:t>𝑊</m:t>
                            </m:r>
                          </m:sub>
                        </m:sSub>
                      </m:num>
                      <m:den>
                        <m:sSub>
                          <m:sSubPr>
                            <m:ctrlPr>
                              <a:rPr kumimoji="0" lang="en-US" sz="1800" b="0" i="1" u="none" strike="noStrike" kern="1200" cap="none" spc="0" normalizeH="0" baseline="0" noProof="0">
                                <a:ln>
                                  <a:noFill/>
                                </a:ln>
                                <a:solidFill>
                                  <a:prstClr val="black"/>
                                </a:solidFill>
                                <a:effectLst/>
                                <a:uLnTx/>
                                <a:uFillTx/>
                                <a:latin typeface="Cambria Math" panose="02040503050406030204" pitchFamily="18" charset="0"/>
                                <a:ea typeface="Cambria Math" panose="02040503050406030204" pitchFamily="18" charset="0"/>
                                <a:cs typeface="+mn-cs"/>
                              </a:rPr>
                            </m:ctrlPr>
                          </m:sSubPr>
                          <m:e>
                            <m:r>
                              <a:rPr kumimoji="0" lang="en-US" sz="1800" b="0" i="1" u="none" strike="noStrike" kern="1200" cap="none" spc="0" normalizeH="0" baseline="0" noProof="0">
                                <a:ln>
                                  <a:noFill/>
                                </a:ln>
                                <a:solidFill>
                                  <a:prstClr val="black"/>
                                </a:solidFill>
                                <a:effectLst/>
                                <a:uLnTx/>
                                <a:uFillTx/>
                                <a:latin typeface="Cambria Math" panose="02040503050406030204" pitchFamily="18" charset="0"/>
                                <a:ea typeface="Cambria Math" panose="02040503050406030204" pitchFamily="18" charset="0"/>
                                <a:cs typeface="+mn-cs"/>
                              </a:rPr>
                              <m:t>𝑃</m:t>
                            </m:r>
                          </m:e>
                          <m:sub>
                            <m:r>
                              <a:rPr kumimoji="0" lang="en-US" sz="1800" b="0" i="1" u="none" strike="noStrike" kern="1200" cap="none" spc="0" normalizeH="0" baseline="0" noProof="0">
                                <a:ln>
                                  <a:noFill/>
                                </a:ln>
                                <a:solidFill>
                                  <a:prstClr val="black"/>
                                </a:solidFill>
                                <a:effectLst/>
                                <a:uLnTx/>
                                <a:uFillTx/>
                                <a:latin typeface="Cambria Math" panose="02040503050406030204" pitchFamily="18" charset="0"/>
                                <a:ea typeface="Cambria Math" panose="02040503050406030204" pitchFamily="18" charset="0"/>
                                <a:cs typeface="+mn-cs"/>
                              </a:rPr>
                              <m:t>𝐷𝑟𝑖𝑣𝑒</m:t>
                            </m:r>
                          </m:sub>
                        </m:sSub>
                      </m:den>
                    </m:f>
                    <m:r>
                      <a:rPr kumimoji="0" lang="en-US" sz="1800" b="0" i="1" u="none" strike="noStrike" kern="1200" cap="none" spc="0" normalizeH="0" baseline="0" noProof="0">
                        <a:ln>
                          <a:noFill/>
                        </a:ln>
                        <a:solidFill>
                          <a:prstClr val="black"/>
                        </a:solidFill>
                        <a:effectLst/>
                        <a:uLnTx/>
                        <a:uFillTx/>
                        <a:latin typeface="Cambria Math" panose="02040503050406030204" pitchFamily="18" charset="0"/>
                        <a:ea typeface="Cambria Math" panose="02040503050406030204" pitchFamily="18" charset="0"/>
                        <a:cs typeface="+mn-cs"/>
                      </a:rPr>
                      <m:t>×100</m:t>
                    </m:r>
                  </m:oMath>
                </a14:m>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a:t>
                </a:r>
              </a:p>
            </p:txBody>
          </p:sp>
        </mc:Choice>
        <mc:Fallback xmlns="">
          <p:sp>
            <p:nvSpPr>
              <p:cNvPr id="7" name="TextBox 6">
                <a:extLst>
                  <a:ext uri="{FF2B5EF4-FFF2-40B4-BE49-F238E27FC236}">
                    <a16:creationId xmlns:a16="http://schemas.microsoft.com/office/drawing/2014/main" id="{6006D452-906B-8136-2F71-D04EF9B7E5F1}"/>
                  </a:ext>
                </a:extLst>
              </p:cNvPr>
              <p:cNvSpPr txBox="1">
                <a:spLocks noRot="1" noChangeAspect="1" noMove="1" noResize="1" noEditPoints="1" noAdjustHandles="1" noChangeArrowheads="1" noChangeShapeType="1" noTextEdit="1"/>
              </p:cNvSpPr>
              <p:nvPr/>
            </p:nvSpPr>
            <p:spPr>
              <a:xfrm>
                <a:off x="495300" y="1382286"/>
                <a:ext cx="11201400" cy="4750211"/>
              </a:xfrm>
              <a:prstGeom prst="rect">
                <a:avLst/>
              </a:prstGeom>
              <a:blipFill>
                <a:blip r:embed="rId3"/>
                <a:stretch>
                  <a:fillRect l="-816" t="-1797"/>
                </a:stretch>
              </a:blipFill>
            </p:spPr>
            <p:txBody>
              <a:bodyPr/>
              <a:lstStyle/>
              <a:p>
                <a:r>
                  <a:rPr lang="en-US">
                    <a:noFill/>
                  </a:rPr>
                  <a:t> </a:t>
                </a:r>
              </a:p>
            </p:txBody>
          </p:sp>
        </mc:Fallback>
      </mc:AlternateContent>
      <p:pic>
        <p:nvPicPr>
          <p:cNvPr id="4" name="Picture 3">
            <a:extLst>
              <a:ext uri="{FF2B5EF4-FFF2-40B4-BE49-F238E27FC236}">
                <a16:creationId xmlns:a16="http://schemas.microsoft.com/office/drawing/2014/main" id="{9A94C446-0FDC-9209-6E53-988C54BFC7A8}"/>
              </a:ext>
            </a:extLst>
          </p:cNvPr>
          <p:cNvPicPr>
            <a:picLocks noChangeAspect="1"/>
          </p:cNvPicPr>
          <p:nvPr/>
        </p:nvPicPr>
        <p:blipFill>
          <a:blip r:embed="rId4"/>
          <a:stretch>
            <a:fillRect/>
          </a:stretch>
        </p:blipFill>
        <p:spPr>
          <a:xfrm>
            <a:off x="6404982" y="2505716"/>
            <a:ext cx="4650418" cy="2950539"/>
          </a:xfrm>
          <a:prstGeom prst="rect">
            <a:avLst/>
          </a:prstGeom>
        </p:spPr>
      </p:pic>
      <p:sp>
        <p:nvSpPr>
          <p:cNvPr id="2" name="Title 1"/>
          <p:cNvSpPr>
            <a:spLocks noGrp="1"/>
          </p:cNvSpPr>
          <p:nvPr>
            <p:ph type="title"/>
          </p:nvPr>
        </p:nvSpPr>
        <p:spPr/>
        <p:txBody>
          <a:bodyPr vert="horz" lIns="91440" tIns="45720" rIns="91440" bIns="45720" rtlCol="0" anchor="ctr">
            <a:normAutofit/>
          </a:bodyPr>
          <a:lstStyle/>
          <a:p>
            <a:r>
              <a:rPr lang="en-US" b="1" dirty="0">
                <a:solidFill>
                  <a:srgbClr val="002060"/>
                </a:solidFill>
              </a:rPr>
              <a:t>Efficiency</a:t>
            </a:r>
          </a:p>
        </p:txBody>
      </p:sp>
      <p:sp>
        <p:nvSpPr>
          <p:cNvPr id="3" name="Content Placeholder 2">
            <a:extLst>
              <a:ext uri="{FF2B5EF4-FFF2-40B4-BE49-F238E27FC236}">
                <a16:creationId xmlns:a16="http://schemas.microsoft.com/office/drawing/2014/main" id="{A5656265-0F35-E589-C6A2-17FA478D0294}"/>
              </a:ext>
            </a:extLst>
          </p:cNvPr>
          <p:cNvSpPr txBox="1">
            <a:spLocks/>
          </p:cNvSpPr>
          <p:nvPr/>
        </p:nvSpPr>
        <p:spPr>
          <a:xfrm>
            <a:off x="0" y="6583680"/>
            <a:ext cx="12192000" cy="274320"/>
          </a:xfrm>
          <a:prstGeom prst="rect">
            <a:avLst/>
          </a:prstGeom>
        </p:spPr>
        <p:txBody>
          <a:bodyPr vert="horz" lIns="91440" tIns="45720" rIns="91440" bIns="45720" rtlCol="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prstClr val="black"/>
                </a:solidFill>
                <a:effectLst/>
                <a:uLnTx/>
                <a:uFillTx/>
                <a:latin typeface="Calibri" panose="020F0502020204030204"/>
                <a:ea typeface="+mn-ea"/>
                <a:cs typeface="+mn-cs"/>
              </a:rPr>
              <a:t>Property of Pump Systems Matter - All Rights Reserved</a:t>
            </a:r>
          </a:p>
        </p:txBody>
      </p:sp>
      <p:cxnSp>
        <p:nvCxnSpPr>
          <p:cNvPr id="5" name="Straight Arrow Connector 4">
            <a:extLst>
              <a:ext uri="{FF2B5EF4-FFF2-40B4-BE49-F238E27FC236}">
                <a16:creationId xmlns:a16="http://schemas.microsoft.com/office/drawing/2014/main" id="{C00AF61A-CBD9-47B4-46FA-ED0822E70A6E}"/>
              </a:ext>
            </a:extLst>
          </p:cNvPr>
          <p:cNvCxnSpPr/>
          <p:nvPr/>
        </p:nvCxnSpPr>
        <p:spPr>
          <a:xfrm>
            <a:off x="5670800" y="3755408"/>
            <a:ext cx="772282" cy="1983"/>
          </a:xfrm>
          <a:prstGeom prst="straightConnector1">
            <a:avLst/>
          </a:prstGeom>
          <a:ln w="1333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6" name="Straight Arrow Connector 5">
            <a:extLst>
              <a:ext uri="{FF2B5EF4-FFF2-40B4-BE49-F238E27FC236}">
                <a16:creationId xmlns:a16="http://schemas.microsoft.com/office/drawing/2014/main" id="{E69CE12D-A658-D7E9-AC3E-65F7B8CA7704}"/>
              </a:ext>
            </a:extLst>
          </p:cNvPr>
          <p:cNvCxnSpPr/>
          <p:nvPr/>
        </p:nvCxnSpPr>
        <p:spPr>
          <a:xfrm>
            <a:off x="6730353" y="4242138"/>
            <a:ext cx="572144" cy="146"/>
          </a:xfrm>
          <a:prstGeom prst="straightConnector1">
            <a:avLst/>
          </a:prstGeom>
          <a:ln w="9842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8" name="Straight Arrow Connector 7">
            <a:extLst>
              <a:ext uri="{FF2B5EF4-FFF2-40B4-BE49-F238E27FC236}">
                <a16:creationId xmlns:a16="http://schemas.microsoft.com/office/drawing/2014/main" id="{EF8422ED-45DA-1AD6-EB80-7BEF3B0567FB}"/>
              </a:ext>
            </a:extLst>
          </p:cNvPr>
          <p:cNvCxnSpPr/>
          <p:nvPr/>
        </p:nvCxnSpPr>
        <p:spPr>
          <a:xfrm flipV="1">
            <a:off x="9036708" y="4240450"/>
            <a:ext cx="427087" cy="1688"/>
          </a:xfrm>
          <a:prstGeom prst="straightConnector1">
            <a:avLst/>
          </a:prstGeom>
          <a:ln w="698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C4E8406A-A156-75D3-4B72-1903AE42F093}"/>
              </a:ext>
            </a:extLst>
          </p:cNvPr>
          <p:cNvSpPr txBox="1"/>
          <p:nvPr/>
        </p:nvSpPr>
        <p:spPr>
          <a:xfrm>
            <a:off x="4332738" y="3004862"/>
            <a:ext cx="2072244"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Control (VFD) input power (P</a:t>
            </a:r>
            <a:r>
              <a:rPr kumimoji="0" lang="en-US" sz="1800" b="0" i="0" u="none" strike="noStrike" kern="1200" cap="none" spc="0" normalizeH="0" baseline="-25000" noProof="0" dirty="0">
                <a:ln>
                  <a:noFill/>
                </a:ln>
                <a:solidFill>
                  <a:prstClr val="black"/>
                </a:solidFill>
                <a:effectLst/>
                <a:uLnTx/>
                <a:uFillTx/>
                <a:latin typeface="Calibri" panose="020F0502020204030204"/>
                <a:ea typeface="+mn-ea"/>
                <a:cs typeface="+mn-cs"/>
              </a:rPr>
              <a:t>Drive</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10" name="TextBox 9">
            <a:extLst>
              <a:ext uri="{FF2B5EF4-FFF2-40B4-BE49-F238E27FC236}">
                <a16:creationId xmlns:a16="http://schemas.microsoft.com/office/drawing/2014/main" id="{3253CC2C-6CA1-1557-48E4-D6BD242471BB}"/>
              </a:ext>
            </a:extLst>
          </p:cNvPr>
          <p:cNvSpPr txBox="1"/>
          <p:nvPr/>
        </p:nvSpPr>
        <p:spPr>
          <a:xfrm>
            <a:off x="5848555" y="4352284"/>
            <a:ext cx="1604210"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Motor input power (P</a:t>
            </a:r>
            <a:r>
              <a:rPr kumimoji="0" lang="en-US" sz="1800" b="0" i="0" u="none" strike="noStrike" kern="1200" cap="none" spc="0" normalizeH="0" baseline="-25000" noProof="0" dirty="0">
                <a:ln>
                  <a:noFill/>
                </a:ln>
                <a:solidFill>
                  <a:prstClr val="black"/>
                </a:solidFill>
                <a:effectLst/>
                <a:uLnTx/>
                <a:uFillTx/>
                <a:latin typeface="Calibri" panose="020F0502020204030204"/>
                <a:ea typeface="+mn-ea"/>
                <a:cs typeface="+mn-cs"/>
              </a:rPr>
              <a:t>Mot</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11" name="TextBox 10">
            <a:extLst>
              <a:ext uri="{FF2B5EF4-FFF2-40B4-BE49-F238E27FC236}">
                <a16:creationId xmlns:a16="http://schemas.microsoft.com/office/drawing/2014/main" id="{3E370B6C-1997-4B26-F328-C8901B54D1F1}"/>
              </a:ext>
            </a:extLst>
          </p:cNvPr>
          <p:cNvSpPr txBox="1"/>
          <p:nvPr/>
        </p:nvSpPr>
        <p:spPr>
          <a:xfrm>
            <a:off x="8479553" y="4370155"/>
            <a:ext cx="1375954"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Pump input power (P)</a:t>
            </a:r>
          </a:p>
        </p:txBody>
      </p:sp>
      <p:cxnSp>
        <p:nvCxnSpPr>
          <p:cNvPr id="12" name="Straight Arrow Connector 11">
            <a:extLst>
              <a:ext uri="{FF2B5EF4-FFF2-40B4-BE49-F238E27FC236}">
                <a16:creationId xmlns:a16="http://schemas.microsoft.com/office/drawing/2014/main" id="{705B4AC7-7C37-DEFF-6D92-CAF9A505C898}"/>
              </a:ext>
            </a:extLst>
          </p:cNvPr>
          <p:cNvCxnSpPr/>
          <p:nvPr/>
        </p:nvCxnSpPr>
        <p:spPr>
          <a:xfrm flipV="1">
            <a:off x="10799725" y="4238762"/>
            <a:ext cx="427087" cy="1688"/>
          </a:xfrm>
          <a:prstGeom prst="straightConnector1">
            <a:avLst/>
          </a:prstGeom>
          <a:ln w="508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FAFD2043-9D86-57A6-07F5-581474386B04}"/>
              </a:ext>
            </a:extLst>
          </p:cNvPr>
          <p:cNvSpPr txBox="1"/>
          <p:nvPr/>
        </p:nvSpPr>
        <p:spPr>
          <a:xfrm>
            <a:off x="10755291" y="4375039"/>
            <a:ext cx="1563189"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Pump output power (P</a:t>
            </a:r>
            <a:r>
              <a:rPr kumimoji="0" lang="en-US" sz="1800" b="0" i="0" u="none" strike="noStrike" kern="1200" cap="none" spc="0" normalizeH="0" baseline="-25000" noProof="0" dirty="0">
                <a:ln>
                  <a:noFill/>
                </a:ln>
                <a:solidFill>
                  <a:prstClr val="black"/>
                </a:solidFill>
                <a:effectLst/>
                <a:uLnTx/>
                <a:uFillTx/>
                <a:latin typeface="Calibri" panose="020F0502020204030204"/>
                <a:ea typeface="+mn-ea"/>
                <a:cs typeface="+mn-cs"/>
              </a:rPr>
              <a:t>w</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Tree>
    <p:extLst>
      <p:ext uri="{BB962C8B-B14F-4D97-AF65-F5344CB8AC3E}">
        <p14:creationId xmlns:p14="http://schemas.microsoft.com/office/powerpoint/2010/main" val="21432727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par>
                                <p:cTn id="19" presetID="1" presetClass="exit" presetSubtype="0" fill="hold" grpId="1" nodeType="withEffect">
                                  <p:stCondLst>
                                    <p:cond delay="0"/>
                                  </p:stCondLst>
                                  <p:childTnLst>
                                    <p:set>
                                      <p:cBhvr>
                                        <p:cTn id="20" dur="1" fill="hold">
                                          <p:stCondLst>
                                            <p:cond delay="0"/>
                                          </p:stCondLst>
                                        </p:cTn>
                                        <p:tgtEl>
                                          <p:spTgt spid="13"/>
                                        </p:tgtEl>
                                        <p:attrNameLst>
                                          <p:attrName>style.visibility</p:attrName>
                                        </p:attrNameLst>
                                      </p:cBhvr>
                                      <p:to>
                                        <p:strVal val="hidden"/>
                                      </p:to>
                                    </p:set>
                                  </p:childTnLst>
                                </p:cTn>
                              </p:par>
                              <p:par>
                                <p:cTn id="21" presetID="1" presetClass="exit" presetSubtype="0" fill="hold" nodeType="withEffect">
                                  <p:stCondLst>
                                    <p:cond delay="0"/>
                                  </p:stCondLst>
                                  <p:childTnLst>
                                    <p:set>
                                      <p:cBhvr>
                                        <p:cTn id="22" dur="1" fill="hold">
                                          <p:stCondLst>
                                            <p:cond delay="0"/>
                                          </p:stCondLst>
                                        </p:cTn>
                                        <p:tgtEl>
                                          <p:spTgt spid="12"/>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5"/>
                                        </p:tgtEl>
                                        <p:attrNameLst>
                                          <p:attrName>style.visibility</p:attrName>
                                        </p:attrNameLst>
                                      </p:cBhvr>
                                      <p:to>
                                        <p:strVal val="visible"/>
                                      </p:to>
                                    </p:set>
                                  </p:childTnLst>
                                </p:cTn>
                              </p:par>
                              <p:par>
                                <p:cTn id="29" presetID="1" presetClass="exit" presetSubtype="0" fill="hold" nodeType="withEffect">
                                  <p:stCondLst>
                                    <p:cond delay="0"/>
                                  </p:stCondLst>
                                  <p:childTnLst>
                                    <p:set>
                                      <p:cBhvr>
                                        <p:cTn id="30" dur="1" fill="hold">
                                          <p:stCondLst>
                                            <p:cond delay="0"/>
                                          </p:stCondLst>
                                        </p:cTn>
                                        <p:tgtEl>
                                          <p:spTgt spid="8"/>
                                        </p:tgtEl>
                                        <p:attrNameLst>
                                          <p:attrName>style.visibility</p:attrName>
                                        </p:attrNameLst>
                                      </p:cBhvr>
                                      <p:to>
                                        <p:strVal val="hidden"/>
                                      </p:to>
                                    </p:set>
                                  </p:childTnLst>
                                </p:cTn>
                              </p:par>
                              <p:par>
                                <p:cTn id="31" presetID="1" presetClass="exit" presetSubtype="0" fill="hold" grpId="1" nodeType="withEffect">
                                  <p:stCondLst>
                                    <p:cond delay="0"/>
                                  </p:stCondLst>
                                  <p:childTnLst>
                                    <p:set>
                                      <p:cBhvr>
                                        <p:cTn id="32" dur="1" fill="hold">
                                          <p:stCondLst>
                                            <p:cond delay="0"/>
                                          </p:stCondLst>
                                        </p:cTn>
                                        <p:tgtEl>
                                          <p:spTgt spid="11"/>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2" nodeType="clickEffect">
                                  <p:stCondLst>
                                    <p:cond delay="0"/>
                                  </p:stCondLst>
                                  <p:childTnLst>
                                    <p:set>
                                      <p:cBhvr>
                                        <p:cTn id="36" dur="1" fill="hold">
                                          <p:stCondLst>
                                            <p:cond delay="0"/>
                                          </p:stCondLst>
                                        </p:cTn>
                                        <p:tgtEl>
                                          <p:spTgt spid="13"/>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12"/>
                                        </p:tgtEl>
                                        <p:attrNameLst>
                                          <p:attrName>style.visibility</p:attrName>
                                        </p:attrNameLst>
                                      </p:cBhvr>
                                      <p:to>
                                        <p:strVal val="visible"/>
                                      </p:to>
                                    </p:set>
                                  </p:childTnLst>
                                </p:cTn>
                              </p:par>
                              <p:par>
                                <p:cTn id="39" presetID="1" presetClass="exit" presetSubtype="0" fill="hold" nodeType="withEffect">
                                  <p:stCondLst>
                                    <p:cond delay="0"/>
                                  </p:stCondLst>
                                  <p:childTnLst>
                                    <p:set>
                                      <p:cBhvr>
                                        <p:cTn id="40" dur="1" fill="hold">
                                          <p:stCondLst>
                                            <p:cond delay="0"/>
                                          </p:stCondLst>
                                        </p:cTn>
                                        <p:tgtEl>
                                          <p:spTgt spid="6"/>
                                        </p:tgtEl>
                                        <p:attrNameLst>
                                          <p:attrName>style.visibility</p:attrName>
                                        </p:attrNameLst>
                                      </p:cBhvr>
                                      <p:to>
                                        <p:strVal val="hidden"/>
                                      </p:to>
                                    </p:set>
                                  </p:childTnLst>
                                </p:cTn>
                              </p:par>
                              <p:par>
                                <p:cTn id="41" presetID="1" presetClass="exit" presetSubtype="0" fill="hold" grpId="1" nodeType="withEffect">
                                  <p:stCondLst>
                                    <p:cond delay="0"/>
                                  </p:stCondLst>
                                  <p:childTnLst>
                                    <p:set>
                                      <p:cBhvr>
                                        <p:cTn id="42" dur="1" fill="hold">
                                          <p:stCondLst>
                                            <p:cond delay="0"/>
                                          </p:stCondLst>
                                        </p:cTn>
                                        <p:tgtEl>
                                          <p:spTgt spid="1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0" grpId="1"/>
      <p:bldP spid="11" grpId="0"/>
      <p:bldP spid="11" grpId="1"/>
      <p:bldP spid="13" grpId="0"/>
      <p:bldP spid="13" grpId="1"/>
      <p:bldP spid="13" grpId="2"/>
    </p:bld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6362" y="139657"/>
            <a:ext cx="12192000" cy="726696"/>
          </a:xfrm>
        </p:spPr>
        <p:txBody>
          <a:bodyPr vert="horz" lIns="91440" tIns="45720" rIns="91440" bIns="45720" rtlCol="0" anchor="ctr">
            <a:noAutofit/>
          </a:bodyPr>
          <a:lstStyle/>
          <a:p>
            <a:pPr>
              <a:buFont typeface="Arial" panose="020B0604020202020204" pitchFamily="34" charset="0"/>
            </a:pPr>
            <a:r>
              <a:rPr lang="en-US" b="1" dirty="0">
                <a:solidFill>
                  <a:srgbClr val="002060"/>
                </a:solidFill>
              </a:rPr>
              <a:t>Pump System Energy Consumption</a:t>
            </a:r>
          </a:p>
        </p:txBody>
      </p:sp>
      <p:sp>
        <p:nvSpPr>
          <p:cNvPr id="3" name="Content Placeholder 2"/>
          <p:cNvSpPr>
            <a:spLocks noGrp="1"/>
          </p:cNvSpPr>
          <p:nvPr>
            <p:ph idx="1"/>
          </p:nvPr>
        </p:nvSpPr>
        <p:spPr>
          <a:xfrm>
            <a:off x="914400" y="1204800"/>
            <a:ext cx="10274300" cy="4351338"/>
          </a:xfrm>
        </p:spPr>
        <p:txBody>
          <a:bodyPr>
            <a:normAutofit/>
          </a:bodyPr>
          <a:lstStyle/>
          <a:p>
            <a:r>
              <a:rPr lang="en-US" sz="2800" dirty="0">
                <a:solidFill>
                  <a:srgbClr val="002060"/>
                </a:solidFill>
                <a:latin typeface="+mj-lt"/>
              </a:rPr>
              <a:t>Power (kW) times operating hours (h) = Energy (kWh)</a:t>
            </a:r>
          </a:p>
          <a:p>
            <a:r>
              <a:rPr lang="en-US" sz="2800" dirty="0">
                <a:solidFill>
                  <a:srgbClr val="002060"/>
                </a:solidFill>
                <a:latin typeface="+mj-lt"/>
              </a:rPr>
              <a:t>What impacts energy consumption?</a:t>
            </a:r>
          </a:p>
          <a:p>
            <a:pPr lvl="1"/>
            <a:r>
              <a:rPr lang="en-US" sz="2800" dirty="0">
                <a:solidFill>
                  <a:srgbClr val="002060"/>
                </a:solidFill>
                <a:latin typeface="+mj-lt"/>
              </a:rPr>
              <a:t>System flow (</a:t>
            </a:r>
            <a:r>
              <a:rPr lang="en-US" sz="2800" u="sng" dirty="0">
                <a:solidFill>
                  <a:srgbClr val="002060"/>
                </a:solidFill>
                <a:latin typeface="+mj-lt"/>
              </a:rPr>
              <a:t>System</a:t>
            </a:r>
            <a:r>
              <a:rPr lang="en-US" sz="2800" dirty="0">
                <a:solidFill>
                  <a:srgbClr val="002060"/>
                </a:solidFill>
                <a:latin typeface="+mj-lt"/>
              </a:rPr>
              <a:t> &amp; control)</a:t>
            </a:r>
          </a:p>
          <a:p>
            <a:pPr lvl="1"/>
            <a:r>
              <a:rPr lang="en-US" sz="2800" dirty="0">
                <a:solidFill>
                  <a:srgbClr val="002060"/>
                </a:solidFill>
                <a:latin typeface="+mj-lt"/>
              </a:rPr>
              <a:t>System head (</a:t>
            </a:r>
            <a:r>
              <a:rPr lang="en-US" sz="2800" u="sng" dirty="0">
                <a:solidFill>
                  <a:srgbClr val="002060"/>
                </a:solidFill>
                <a:latin typeface="+mj-lt"/>
              </a:rPr>
              <a:t>System</a:t>
            </a:r>
            <a:r>
              <a:rPr lang="en-US" sz="2800" dirty="0">
                <a:solidFill>
                  <a:srgbClr val="002060"/>
                </a:solidFill>
                <a:latin typeface="+mj-lt"/>
              </a:rPr>
              <a:t> &amp; control)</a:t>
            </a:r>
          </a:p>
          <a:p>
            <a:pPr lvl="2"/>
            <a:r>
              <a:rPr lang="en-US" sz="2800" dirty="0">
                <a:solidFill>
                  <a:srgbClr val="002060"/>
                </a:solidFill>
                <a:latin typeface="+mj-lt"/>
              </a:rPr>
              <a:t>(Static, Pressure &amp; Friction)</a:t>
            </a:r>
          </a:p>
          <a:p>
            <a:pPr lvl="1"/>
            <a:r>
              <a:rPr lang="en-US" sz="2800" dirty="0">
                <a:solidFill>
                  <a:srgbClr val="002060"/>
                </a:solidFill>
                <a:latin typeface="+mj-lt"/>
              </a:rPr>
              <a:t>Fluid density (</a:t>
            </a:r>
            <a:r>
              <a:rPr lang="en-US" sz="2800" u="sng" dirty="0">
                <a:solidFill>
                  <a:srgbClr val="002060"/>
                </a:solidFill>
                <a:latin typeface="+mj-lt"/>
              </a:rPr>
              <a:t>System</a:t>
            </a:r>
            <a:r>
              <a:rPr lang="en-US" sz="2800" dirty="0">
                <a:solidFill>
                  <a:srgbClr val="002060"/>
                </a:solidFill>
                <a:latin typeface="+mj-lt"/>
              </a:rPr>
              <a:t>)</a:t>
            </a:r>
          </a:p>
          <a:p>
            <a:pPr lvl="1"/>
            <a:r>
              <a:rPr lang="en-US" sz="2800" dirty="0">
                <a:solidFill>
                  <a:srgbClr val="002060"/>
                </a:solidFill>
                <a:latin typeface="+mj-lt"/>
              </a:rPr>
              <a:t>Pump/Motor/Drive efficiency (Equipment &amp; </a:t>
            </a:r>
            <a:r>
              <a:rPr lang="en-US" sz="2800" u="sng" dirty="0">
                <a:solidFill>
                  <a:srgbClr val="002060"/>
                </a:solidFill>
                <a:latin typeface="+mj-lt"/>
              </a:rPr>
              <a:t>System</a:t>
            </a:r>
            <a:r>
              <a:rPr lang="en-US" sz="2800" dirty="0">
                <a:solidFill>
                  <a:srgbClr val="002060"/>
                </a:solidFill>
                <a:latin typeface="+mj-lt"/>
              </a:rPr>
              <a:t>)</a:t>
            </a:r>
          </a:p>
          <a:p>
            <a:pPr lvl="2"/>
            <a:r>
              <a:rPr lang="en-US" sz="2800" dirty="0">
                <a:solidFill>
                  <a:srgbClr val="002060"/>
                </a:solidFill>
                <a:latin typeface="+mj-lt"/>
              </a:rPr>
              <a:t>At the operating point</a:t>
            </a:r>
          </a:p>
          <a:p>
            <a:pPr lvl="1"/>
            <a:r>
              <a:rPr lang="en-US" sz="2800" dirty="0">
                <a:solidFill>
                  <a:srgbClr val="002060"/>
                </a:solidFill>
                <a:latin typeface="+mj-lt"/>
              </a:rPr>
              <a:t>Operating Time (</a:t>
            </a:r>
            <a:r>
              <a:rPr lang="en-US" sz="2800" u="sng" dirty="0">
                <a:solidFill>
                  <a:srgbClr val="002060"/>
                </a:solidFill>
                <a:latin typeface="+mj-lt"/>
              </a:rPr>
              <a:t>System</a:t>
            </a:r>
            <a:r>
              <a:rPr lang="en-US" sz="2800" dirty="0">
                <a:solidFill>
                  <a:srgbClr val="002060"/>
                </a:solidFill>
                <a:latin typeface="+mj-lt"/>
              </a:rPr>
              <a:t> control)</a:t>
            </a:r>
          </a:p>
        </p:txBody>
      </p:sp>
      <p:sp>
        <p:nvSpPr>
          <p:cNvPr id="5" name="Rectangle 4"/>
          <p:cNvSpPr/>
          <p:nvPr/>
        </p:nvSpPr>
        <p:spPr>
          <a:xfrm>
            <a:off x="3913197" y="5526887"/>
            <a:ext cx="4438331" cy="553998"/>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en-US" sz="3000" b="1" i="0" u="none" strike="noStrike" kern="1200" cap="none" spc="0" normalizeH="0" baseline="0" noProof="0" dirty="0">
                <a:ln>
                  <a:noFill/>
                </a:ln>
                <a:solidFill>
                  <a:srgbClr val="003B80"/>
                </a:solidFill>
                <a:effectLst/>
                <a:uLnTx/>
                <a:uFillTx/>
                <a:latin typeface="Calibri" panose="020F0502020204030204"/>
                <a:ea typeface="+mn-ea"/>
                <a:cs typeface="+mn-cs"/>
              </a:rPr>
              <a:t>Focus on Pumping System!</a:t>
            </a:r>
          </a:p>
        </p:txBody>
      </p:sp>
    </p:spTree>
    <p:extLst>
      <p:ext uri="{BB962C8B-B14F-4D97-AF65-F5344CB8AC3E}">
        <p14:creationId xmlns:p14="http://schemas.microsoft.com/office/powerpoint/2010/main" val="365913444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lstStyle/>
          <a:p>
            <a:r>
              <a:rPr lang="en-US" b="1" dirty="0">
                <a:solidFill>
                  <a:srgbClr val="002060"/>
                </a:solidFill>
              </a:rPr>
              <a:t>Introduction to Pump Types</a:t>
            </a:r>
          </a:p>
        </p:txBody>
      </p:sp>
      <p:pic>
        <p:nvPicPr>
          <p:cNvPr id="4" name="Picture 4">
            <a:extLst>
              <a:ext uri="{FF2B5EF4-FFF2-40B4-BE49-F238E27FC236}">
                <a16:creationId xmlns:a16="http://schemas.microsoft.com/office/drawing/2014/main" id="{526CF870-FC77-4BF2-3215-5154BFCCBB7F}"/>
              </a:ext>
            </a:extLst>
          </p:cNvPr>
          <p:cNvPicPr>
            <a:picLocks noChangeAspect="1" noChangeArrowheads="1"/>
          </p:cNvPicPr>
          <p:nvPr/>
        </p:nvPicPr>
        <p:blipFill>
          <a:blip r:embed="rId3">
            <a:alphaModFix amt="39000"/>
            <a:extLst>
              <a:ext uri="{28A0092B-C50C-407E-A947-70E740481C1C}">
                <a14:useLocalDpi xmlns:a14="http://schemas.microsoft.com/office/drawing/2010/main" val="0"/>
              </a:ext>
            </a:extLst>
          </a:blip>
          <a:srcRect/>
          <a:stretch>
            <a:fillRect/>
          </a:stretch>
        </p:blipFill>
        <p:spPr bwMode="auto">
          <a:xfrm>
            <a:off x="194310" y="203239"/>
            <a:ext cx="11807190" cy="64489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6661165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002060"/>
                </a:solidFill>
              </a:rPr>
              <a:t>Pump Type Categorization</a:t>
            </a:r>
          </a:p>
        </p:txBody>
      </p:sp>
      <p:sp>
        <p:nvSpPr>
          <p:cNvPr id="3" name="Content Placeholder 2"/>
          <p:cNvSpPr>
            <a:spLocks noGrp="1"/>
          </p:cNvSpPr>
          <p:nvPr>
            <p:ph idx="1"/>
          </p:nvPr>
        </p:nvSpPr>
        <p:spPr>
          <a:xfrm>
            <a:off x="457200" y="1384191"/>
            <a:ext cx="11577145" cy="4351338"/>
          </a:xfrm>
        </p:spPr>
        <p:txBody>
          <a:bodyPr>
            <a:noAutofit/>
          </a:bodyPr>
          <a:lstStyle/>
          <a:p>
            <a:r>
              <a:rPr lang="en-US" sz="2400" b="1" dirty="0">
                <a:solidFill>
                  <a:srgbClr val="465B79"/>
                </a:solidFill>
              </a:rPr>
              <a:t>Rotodynamic - ~ 75% of pumps used</a:t>
            </a:r>
          </a:p>
          <a:p>
            <a:pPr lvl="1"/>
            <a:r>
              <a:rPr lang="en-US" sz="2000" dirty="0"/>
              <a:t>Variable torque</a:t>
            </a:r>
          </a:p>
          <a:p>
            <a:pPr lvl="1"/>
            <a:r>
              <a:rPr lang="en-US" sz="2000" dirty="0"/>
              <a:t>Kinetic </a:t>
            </a:r>
          </a:p>
          <a:p>
            <a:pPr lvl="1"/>
            <a:r>
              <a:rPr lang="en-US" sz="2000" dirty="0"/>
              <a:t>Energy is imparted to the pumped fluid by means of rotating impeller, propeller, or rotor</a:t>
            </a:r>
          </a:p>
          <a:p>
            <a:pPr lvl="1"/>
            <a:r>
              <a:rPr lang="en-US" sz="2000" dirty="0"/>
              <a:t>Kinetic energy is converted into pressure energy in the discharge collector</a:t>
            </a:r>
          </a:p>
          <a:p>
            <a:r>
              <a:rPr lang="en-US" sz="2400" b="1" dirty="0">
                <a:solidFill>
                  <a:srgbClr val="465B79"/>
                </a:solidFill>
              </a:rPr>
              <a:t>Positive Displacement  - ~ 25% of pump used</a:t>
            </a:r>
            <a:endParaRPr lang="en-US" sz="2400" b="1" u="sng" dirty="0">
              <a:solidFill>
                <a:srgbClr val="465B79"/>
              </a:solidFill>
            </a:endParaRPr>
          </a:p>
          <a:p>
            <a:pPr lvl="1"/>
            <a:r>
              <a:rPr lang="en-US" sz="2000" dirty="0"/>
              <a:t>PD Pumps move liquids displacing a volume of liquid with every revolution of the shaft, relatively independent of pressure</a:t>
            </a:r>
          </a:p>
          <a:p>
            <a:pPr lvl="1"/>
            <a:r>
              <a:rPr lang="en-US" sz="2000" dirty="0"/>
              <a:t>Great for high viscosity and sludges</a:t>
            </a:r>
          </a:p>
          <a:p>
            <a:pPr lvl="1"/>
            <a:r>
              <a:rPr lang="en-US" sz="2000" dirty="0"/>
              <a:t>Constant torque</a:t>
            </a:r>
          </a:p>
          <a:p>
            <a:pPr lvl="1"/>
            <a:r>
              <a:rPr lang="en-US" sz="2000" dirty="0"/>
              <a:t>Direct-acting</a:t>
            </a:r>
          </a:p>
          <a:p>
            <a:pPr lvl="1"/>
            <a:r>
              <a:rPr lang="en-US" sz="2000" dirty="0"/>
              <a:t>Moves fluid through pressurization</a:t>
            </a:r>
          </a:p>
          <a:p>
            <a:pPr lvl="1"/>
            <a:r>
              <a:rPr lang="en-US" sz="2000" dirty="0"/>
              <a:t>Controlling speed controls flow directly</a:t>
            </a:r>
          </a:p>
        </p:txBody>
      </p:sp>
    </p:spTree>
    <p:extLst>
      <p:ext uri="{BB962C8B-B14F-4D97-AF65-F5344CB8AC3E}">
        <p14:creationId xmlns:p14="http://schemas.microsoft.com/office/powerpoint/2010/main" val="308505029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002060"/>
                </a:solidFill>
              </a:rPr>
              <a:t>Rotodynamic Pump Classifications</a:t>
            </a:r>
          </a:p>
        </p:txBody>
      </p:sp>
      <p:pic>
        <p:nvPicPr>
          <p:cNvPr id="5" name="Content Placeholder 4"/>
          <p:cNvPicPr>
            <a:picLocks noChangeAspect="1"/>
          </p:cNvPicPr>
          <p:nvPr/>
        </p:nvPicPr>
        <p:blipFill rotWithShape="1">
          <a:blip r:embed="rId3"/>
          <a:srcRect b="15872"/>
          <a:stretch/>
        </p:blipFill>
        <p:spPr>
          <a:xfrm>
            <a:off x="295682" y="1791820"/>
            <a:ext cx="11375505" cy="3999380"/>
          </a:xfrm>
          <a:prstGeom prst="rect">
            <a:avLst/>
          </a:prstGeom>
        </p:spPr>
      </p:pic>
      <p:sp>
        <p:nvSpPr>
          <p:cNvPr id="3" name="Slide Number Placeholder 2">
            <a:extLst>
              <a:ext uri="{FF2B5EF4-FFF2-40B4-BE49-F238E27FC236}">
                <a16:creationId xmlns:a16="http://schemas.microsoft.com/office/drawing/2014/main" id="{0CDFDD17-8719-4A04-9107-55EDD22E7968}"/>
              </a:ext>
            </a:extLst>
          </p:cNvPr>
          <p:cNvSpPr>
            <a:spLocks noGrp="1"/>
          </p:cNvSpPr>
          <p:nvPr>
            <p:ph type="sldNum" sz="quarter" idx="12"/>
          </p:nvPr>
        </p:nvSpPr>
        <p:spPr/>
        <p:txBody>
          <a:bodyPr/>
          <a:lstStyle/>
          <a:p>
            <a:fld id="{9DF7B503-5DAC-499D-AF24-9A1A15645A52}" type="slidenum">
              <a:rPr lang="en-US" smtClean="0"/>
              <a:t>25</a:t>
            </a:fld>
            <a:endParaRPr lang="en-US"/>
          </a:p>
        </p:txBody>
      </p:sp>
    </p:spTree>
    <p:extLst>
      <p:ext uri="{BB962C8B-B14F-4D97-AF65-F5344CB8AC3E}">
        <p14:creationId xmlns:p14="http://schemas.microsoft.com/office/powerpoint/2010/main" val="273059203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3C42E3-BDC7-CA9E-E886-7E5F464E79DC}"/>
              </a:ext>
            </a:extLst>
          </p:cNvPr>
          <p:cNvSpPr>
            <a:spLocks noGrp="1"/>
          </p:cNvSpPr>
          <p:nvPr>
            <p:ph type="title"/>
          </p:nvPr>
        </p:nvSpPr>
        <p:spPr>
          <a:xfrm>
            <a:off x="110638" y="255316"/>
            <a:ext cx="3206499" cy="1325563"/>
          </a:xfrm>
        </p:spPr>
        <p:txBody>
          <a:bodyPr>
            <a:normAutofit fontScale="90000"/>
          </a:bodyPr>
          <a:lstStyle/>
          <a:p>
            <a:r>
              <a:rPr lang="en-US" dirty="0"/>
              <a:t>Positive Displacement</a:t>
            </a:r>
          </a:p>
        </p:txBody>
      </p:sp>
      <p:sp>
        <p:nvSpPr>
          <p:cNvPr id="4" name="Slide Number Placeholder 3">
            <a:extLst>
              <a:ext uri="{FF2B5EF4-FFF2-40B4-BE49-F238E27FC236}">
                <a16:creationId xmlns:a16="http://schemas.microsoft.com/office/drawing/2014/main" id="{8EC8856E-2893-A5E4-43F4-674401E96DCE}"/>
              </a:ext>
            </a:extLst>
          </p:cNvPr>
          <p:cNvSpPr>
            <a:spLocks noGrp="1"/>
          </p:cNvSpPr>
          <p:nvPr>
            <p:ph type="sldNum" sz="quarter" idx="12"/>
          </p:nvPr>
        </p:nvSpPr>
        <p:spPr/>
        <p:txBody>
          <a:bodyPr/>
          <a:lstStyle/>
          <a:p>
            <a:fld id="{9DF7B503-5DAC-499D-AF24-9A1A15645A52}" type="slidenum">
              <a:rPr lang="en-US" smtClean="0"/>
              <a:t>26</a:t>
            </a:fld>
            <a:endParaRPr lang="en-US"/>
          </a:p>
        </p:txBody>
      </p:sp>
      <p:pic>
        <p:nvPicPr>
          <p:cNvPr id="11" name="Picture 10">
            <a:extLst>
              <a:ext uri="{FF2B5EF4-FFF2-40B4-BE49-F238E27FC236}">
                <a16:creationId xmlns:a16="http://schemas.microsoft.com/office/drawing/2014/main" id="{49C3789B-0B2C-0FEB-1A6A-E77BB6C130CC}"/>
              </a:ext>
            </a:extLst>
          </p:cNvPr>
          <p:cNvPicPr>
            <a:picLocks noChangeAspect="1"/>
          </p:cNvPicPr>
          <p:nvPr/>
        </p:nvPicPr>
        <p:blipFill>
          <a:blip r:embed="rId3"/>
          <a:stretch>
            <a:fillRect/>
          </a:stretch>
        </p:blipFill>
        <p:spPr>
          <a:xfrm>
            <a:off x="3427777" y="122885"/>
            <a:ext cx="8764223" cy="6735115"/>
          </a:xfrm>
          <a:prstGeom prst="rect">
            <a:avLst/>
          </a:prstGeom>
        </p:spPr>
      </p:pic>
    </p:spTree>
    <p:extLst>
      <p:ext uri="{BB962C8B-B14F-4D97-AF65-F5344CB8AC3E}">
        <p14:creationId xmlns:p14="http://schemas.microsoft.com/office/powerpoint/2010/main" val="216521091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8DF936-8D1A-1455-873E-8C3B67FB47E1}"/>
              </a:ext>
            </a:extLst>
          </p:cNvPr>
          <p:cNvSpPr>
            <a:spLocks noGrp="1"/>
          </p:cNvSpPr>
          <p:nvPr>
            <p:ph type="title"/>
          </p:nvPr>
        </p:nvSpPr>
        <p:spPr/>
        <p:txBody>
          <a:bodyPr>
            <a:normAutofit fontScale="90000"/>
          </a:bodyPr>
          <a:lstStyle/>
          <a:p>
            <a:r>
              <a:rPr lang="en-US" b="1" dirty="0"/>
              <a:t>Application Considerations for Rotodynamic Pumps-Operating Conditions</a:t>
            </a:r>
          </a:p>
        </p:txBody>
      </p:sp>
      <p:sp>
        <p:nvSpPr>
          <p:cNvPr id="3" name="Content Placeholder 2">
            <a:extLst>
              <a:ext uri="{FF2B5EF4-FFF2-40B4-BE49-F238E27FC236}">
                <a16:creationId xmlns:a16="http://schemas.microsoft.com/office/drawing/2014/main" id="{A317F2B0-48FA-F061-B94F-CDF3F736403B}"/>
              </a:ext>
            </a:extLst>
          </p:cNvPr>
          <p:cNvSpPr>
            <a:spLocks noGrp="1"/>
          </p:cNvSpPr>
          <p:nvPr>
            <p:ph idx="1"/>
          </p:nvPr>
        </p:nvSpPr>
        <p:spPr/>
        <p:txBody>
          <a:bodyPr>
            <a:normAutofit/>
          </a:bodyPr>
          <a:lstStyle/>
          <a:p>
            <a:r>
              <a:rPr lang="en-US" sz="2800" dirty="0">
                <a:solidFill>
                  <a:schemeClr val="tx1"/>
                </a:solidFill>
              </a:rPr>
              <a:t>Rotodynamic pumps are versatile with the ability to be used over a wide application range.</a:t>
            </a:r>
          </a:p>
          <a:p>
            <a:pPr marL="457200" indent="-457200">
              <a:buFont typeface="+mj-lt"/>
              <a:buAutoNum type="arabicPeriod"/>
            </a:pPr>
            <a:endParaRPr lang="en-US" sz="2000" dirty="0">
              <a:solidFill>
                <a:schemeClr val="tx1"/>
              </a:solidFill>
            </a:endParaRPr>
          </a:p>
          <a:p>
            <a:pPr marL="457200" indent="-457200">
              <a:buFont typeface="+mj-lt"/>
              <a:buAutoNum type="arabicPeriod"/>
            </a:pPr>
            <a:endParaRPr lang="en-US" sz="2000" dirty="0">
              <a:solidFill>
                <a:schemeClr val="tx1"/>
              </a:solidFill>
            </a:endParaRPr>
          </a:p>
          <a:p>
            <a:pPr marL="457200" indent="-457200">
              <a:buFont typeface="Arial" panose="020B0604020202020204" pitchFamily="34" charset="0"/>
              <a:buChar char="•"/>
            </a:pPr>
            <a:r>
              <a:rPr lang="en-US" sz="2000" dirty="0">
                <a:solidFill>
                  <a:schemeClr val="tx1"/>
                </a:solidFill>
              </a:rPr>
              <a:t>Available to meet a wide flow and head requirements</a:t>
            </a:r>
          </a:p>
          <a:p>
            <a:pPr marL="457200" indent="-457200">
              <a:buFont typeface="Arial" panose="020B0604020202020204" pitchFamily="34" charset="0"/>
              <a:buChar char="•"/>
            </a:pPr>
            <a:r>
              <a:rPr lang="en-US" sz="2000" dirty="0">
                <a:solidFill>
                  <a:schemeClr val="tx1"/>
                </a:solidFill>
              </a:rPr>
              <a:t>Most efficient on non-viscous liquids</a:t>
            </a:r>
          </a:p>
          <a:p>
            <a:pPr marL="457200" indent="-457200">
              <a:buFont typeface="Arial" panose="020B0604020202020204" pitchFamily="34" charset="0"/>
              <a:buChar char="•"/>
            </a:pPr>
            <a:r>
              <a:rPr lang="en-US" sz="2000" dirty="0">
                <a:solidFill>
                  <a:schemeClr val="tx1"/>
                </a:solidFill>
              </a:rPr>
              <a:t>Vary pump flow by changing system pressure</a:t>
            </a:r>
          </a:p>
          <a:p>
            <a:pPr marL="457200" indent="-457200">
              <a:buFont typeface="Arial" panose="020B0604020202020204" pitchFamily="34" charset="0"/>
              <a:buChar char="•"/>
            </a:pPr>
            <a:r>
              <a:rPr lang="en-US" sz="2000" dirty="0">
                <a:solidFill>
                  <a:schemeClr val="tx1"/>
                </a:solidFill>
              </a:rPr>
              <a:t>Designs available to handle solids</a:t>
            </a:r>
          </a:p>
          <a:p>
            <a:pPr marL="457200" indent="-457200">
              <a:buFont typeface="Arial" panose="020B0604020202020204" pitchFamily="34" charset="0"/>
              <a:buChar char="•"/>
            </a:pPr>
            <a:r>
              <a:rPr lang="en-US" sz="2000" dirty="0">
                <a:solidFill>
                  <a:schemeClr val="tx1"/>
                </a:solidFill>
              </a:rPr>
              <a:t>Self-priming models</a:t>
            </a:r>
          </a:p>
          <a:p>
            <a:pPr marL="457200" indent="-457200">
              <a:buFont typeface="Arial" panose="020B0604020202020204" pitchFamily="34" charset="0"/>
              <a:buChar char="•"/>
            </a:pPr>
            <a:r>
              <a:rPr lang="en-US" sz="2000" dirty="0">
                <a:solidFill>
                  <a:schemeClr val="tx1"/>
                </a:solidFill>
              </a:rPr>
              <a:t>High Temperature, hazardous, volatile liquids</a:t>
            </a:r>
          </a:p>
          <a:p>
            <a:endParaRPr lang="en-US" sz="2000" dirty="0"/>
          </a:p>
        </p:txBody>
      </p:sp>
    </p:spTree>
    <p:extLst>
      <p:ext uri="{BB962C8B-B14F-4D97-AF65-F5344CB8AC3E}">
        <p14:creationId xmlns:p14="http://schemas.microsoft.com/office/powerpoint/2010/main" val="361817731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33450" y="334647"/>
            <a:ext cx="10511790" cy="833053"/>
          </a:xfrm>
        </p:spPr>
        <p:txBody>
          <a:bodyPr>
            <a:normAutofit fontScale="90000"/>
          </a:bodyPr>
          <a:lstStyle/>
          <a:p>
            <a:pPr algn="ctr"/>
            <a:r>
              <a:rPr lang="en-US" b="1" dirty="0">
                <a:solidFill>
                  <a:srgbClr val="002060"/>
                </a:solidFill>
              </a:rPr>
              <a:t>PD Pump Application Consideration - Operating Conditions</a:t>
            </a:r>
          </a:p>
        </p:txBody>
      </p:sp>
      <p:sp>
        <p:nvSpPr>
          <p:cNvPr id="3" name="Content Placeholder 2"/>
          <p:cNvSpPr>
            <a:spLocks noGrp="1"/>
          </p:cNvSpPr>
          <p:nvPr>
            <p:ph idx="1"/>
          </p:nvPr>
        </p:nvSpPr>
        <p:spPr>
          <a:xfrm>
            <a:off x="586740" y="1167700"/>
            <a:ext cx="11018520" cy="4978784"/>
          </a:xfrm>
        </p:spPr>
        <p:txBody>
          <a:bodyPr>
            <a:normAutofit lnSpcReduction="10000"/>
          </a:bodyPr>
          <a:lstStyle/>
          <a:p>
            <a:pPr marL="457200" lvl="1" indent="0">
              <a:buNone/>
            </a:pPr>
            <a:r>
              <a:rPr lang="en-US" sz="2800" dirty="0"/>
              <a:t>Each of these individually is a reason to use PD pumps, however, applications often surface where all of these conditions occur at the same time. For such cases a PD solution is ideal.</a:t>
            </a:r>
          </a:p>
          <a:p>
            <a:pPr marL="457200" lvl="1" indent="0">
              <a:buNone/>
            </a:pPr>
            <a:endParaRPr lang="en-US" sz="2800" dirty="0">
              <a:solidFill>
                <a:schemeClr val="tx2"/>
              </a:solidFill>
            </a:endParaRPr>
          </a:p>
          <a:p>
            <a:pPr lvl="1"/>
            <a:r>
              <a:rPr lang="en-US" sz="2000" dirty="0">
                <a:solidFill>
                  <a:schemeClr val="tx2"/>
                </a:solidFill>
              </a:rPr>
              <a:t>Low Flow (i.e. Lubrication and Dispensing)</a:t>
            </a:r>
          </a:p>
          <a:p>
            <a:pPr lvl="1"/>
            <a:r>
              <a:rPr lang="en-US" sz="2000" dirty="0">
                <a:solidFill>
                  <a:schemeClr val="tx2"/>
                </a:solidFill>
              </a:rPr>
              <a:t>Constant/Variable Flow (i.e. Circulation)</a:t>
            </a:r>
          </a:p>
          <a:p>
            <a:pPr lvl="1"/>
            <a:r>
              <a:rPr lang="en-US" sz="2000" dirty="0">
                <a:solidFill>
                  <a:schemeClr val="tx2"/>
                </a:solidFill>
              </a:rPr>
              <a:t>Accurate Repeatable Flow (i.e. Metering/Dosing)</a:t>
            </a:r>
          </a:p>
          <a:p>
            <a:pPr lvl="1"/>
            <a:r>
              <a:rPr lang="en-US" sz="2000" dirty="0">
                <a:solidFill>
                  <a:schemeClr val="tx2"/>
                </a:solidFill>
              </a:rPr>
              <a:t>High Pressure (i.e. Injecting)</a:t>
            </a:r>
          </a:p>
          <a:p>
            <a:pPr lvl="1"/>
            <a:r>
              <a:rPr lang="en-US" sz="2000" dirty="0">
                <a:solidFill>
                  <a:schemeClr val="tx2"/>
                </a:solidFill>
              </a:rPr>
              <a:t>High Viscosity (think pastes)</a:t>
            </a:r>
          </a:p>
          <a:p>
            <a:pPr lvl="1"/>
            <a:r>
              <a:rPr lang="en-US" sz="2000" dirty="0">
                <a:solidFill>
                  <a:schemeClr val="tx2"/>
                </a:solidFill>
              </a:rPr>
              <a:t>Self-Priming (i.e. Loading/Unloading)</a:t>
            </a:r>
          </a:p>
          <a:p>
            <a:pPr lvl="1"/>
            <a:r>
              <a:rPr lang="en-US" sz="2000" dirty="0">
                <a:solidFill>
                  <a:schemeClr val="tx2"/>
                </a:solidFill>
              </a:rPr>
              <a:t>Shear Sensitive Liquids (paints, glues)</a:t>
            </a:r>
          </a:p>
          <a:p>
            <a:pPr lvl="1"/>
            <a:r>
              <a:rPr lang="en-US" sz="2000" dirty="0">
                <a:solidFill>
                  <a:schemeClr val="tx2"/>
                </a:solidFill>
              </a:rPr>
              <a:t>Variable Viscosity (low and high viscosity with same driver)</a:t>
            </a:r>
          </a:p>
          <a:p>
            <a:pPr lvl="1"/>
            <a:r>
              <a:rPr lang="en-US" sz="2000" dirty="0">
                <a:solidFill>
                  <a:schemeClr val="tx2"/>
                </a:solidFill>
              </a:rPr>
              <a:t>Entrained gasses (multiphase)</a:t>
            </a:r>
          </a:p>
          <a:p>
            <a:pPr lvl="1"/>
            <a:r>
              <a:rPr lang="en-US" sz="2000" dirty="0">
                <a:solidFill>
                  <a:schemeClr val="tx2"/>
                </a:solidFill>
              </a:rPr>
              <a:t>Solids passage without damage (hard objects, fish, fruit, etc.)</a:t>
            </a:r>
          </a:p>
          <a:p>
            <a:pPr lvl="1"/>
            <a:r>
              <a:rPr lang="en-US" sz="2000" dirty="0">
                <a:solidFill>
                  <a:schemeClr val="tx2"/>
                </a:solidFill>
              </a:rPr>
              <a:t>High Temperature, hazardous, volatile liquids</a:t>
            </a:r>
          </a:p>
          <a:p>
            <a:pPr lvl="1"/>
            <a:endParaRPr lang="en-US" sz="2000" dirty="0">
              <a:solidFill>
                <a:srgbClr val="333333"/>
              </a:solidFill>
            </a:endParaRPr>
          </a:p>
          <a:p>
            <a:pPr marL="742950" lvl="1" indent="-285750">
              <a:buFont typeface="Wingdings" panose="05000000000000000000" pitchFamily="2" charset="2"/>
              <a:buChar char="§"/>
            </a:pPr>
            <a:endParaRPr lang="en-US" sz="2800" dirty="0">
              <a:solidFill>
                <a:srgbClr val="333333"/>
              </a:solidFill>
            </a:endParaRPr>
          </a:p>
        </p:txBody>
      </p:sp>
      <p:sp>
        <p:nvSpPr>
          <p:cNvPr id="4" name="Slide Number Placeholder 3">
            <a:extLst>
              <a:ext uri="{FF2B5EF4-FFF2-40B4-BE49-F238E27FC236}">
                <a16:creationId xmlns:a16="http://schemas.microsoft.com/office/drawing/2014/main" id="{2704572A-60A7-4F17-8506-466F4C72353C}"/>
              </a:ext>
            </a:extLst>
          </p:cNvPr>
          <p:cNvSpPr>
            <a:spLocks noGrp="1"/>
          </p:cNvSpPr>
          <p:nvPr>
            <p:ph type="sldNum" sz="quarter" idx="12"/>
          </p:nvPr>
        </p:nvSpPr>
        <p:spPr/>
        <p:txBody>
          <a:bodyPr/>
          <a:lstStyle/>
          <a:p>
            <a:fld id="{9DF7B503-5DAC-499D-AF24-9A1A15645A52}" type="slidenum">
              <a:rPr lang="en-US" smtClean="0"/>
              <a:t>28</a:t>
            </a:fld>
            <a:endParaRPr lang="en-US"/>
          </a:p>
        </p:txBody>
      </p:sp>
    </p:spTree>
    <p:extLst>
      <p:ext uri="{BB962C8B-B14F-4D97-AF65-F5344CB8AC3E}">
        <p14:creationId xmlns:p14="http://schemas.microsoft.com/office/powerpoint/2010/main" val="188100276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F151293-78D1-4D9D-8DEF-E3E877AD57A7}"/>
              </a:ext>
            </a:extLst>
          </p:cNvPr>
          <p:cNvSpPr>
            <a:spLocks noGrp="1"/>
          </p:cNvSpPr>
          <p:nvPr>
            <p:ph type="title"/>
          </p:nvPr>
        </p:nvSpPr>
        <p:spPr/>
        <p:txBody>
          <a:bodyPr vert="horz" lIns="91440" tIns="45720" rIns="91440" bIns="45720" rtlCol="0" anchor="ctr" anchorCtr="0">
            <a:noAutofit/>
          </a:bodyPr>
          <a:lstStyle/>
          <a:p>
            <a:pPr algn="ctr"/>
            <a:r>
              <a:rPr lang="en-US" sz="4800" b="0" dirty="0">
                <a:solidFill>
                  <a:schemeClr val="tx1"/>
                </a:solidFill>
                <a:latin typeface="+mj-lt"/>
              </a:rPr>
              <a:t>Pump Type Range Chart - General</a:t>
            </a:r>
          </a:p>
        </p:txBody>
      </p:sp>
      <p:pic>
        <p:nvPicPr>
          <p:cNvPr id="5" name="Picture 4">
            <a:extLst>
              <a:ext uri="{FF2B5EF4-FFF2-40B4-BE49-F238E27FC236}">
                <a16:creationId xmlns:a16="http://schemas.microsoft.com/office/drawing/2014/main" id="{1379B06F-7A0C-466D-8604-9788855693DD}"/>
              </a:ext>
            </a:extLst>
          </p:cNvPr>
          <p:cNvPicPr>
            <a:picLocks noChangeAspect="1"/>
          </p:cNvPicPr>
          <p:nvPr/>
        </p:nvPicPr>
        <p:blipFill>
          <a:blip r:embed="rId3"/>
          <a:stretch>
            <a:fillRect/>
          </a:stretch>
        </p:blipFill>
        <p:spPr>
          <a:xfrm>
            <a:off x="0" y="1094941"/>
            <a:ext cx="6600377" cy="4468578"/>
          </a:xfrm>
          <a:prstGeom prst="rect">
            <a:avLst/>
          </a:prstGeom>
        </p:spPr>
      </p:pic>
      <p:pic>
        <p:nvPicPr>
          <p:cNvPr id="7" name="Picture 6">
            <a:extLst>
              <a:ext uri="{FF2B5EF4-FFF2-40B4-BE49-F238E27FC236}">
                <a16:creationId xmlns:a16="http://schemas.microsoft.com/office/drawing/2014/main" id="{EC545B26-FF19-4D75-8F62-582CDC0966F0}"/>
              </a:ext>
            </a:extLst>
          </p:cNvPr>
          <p:cNvPicPr>
            <a:picLocks noChangeAspect="1"/>
          </p:cNvPicPr>
          <p:nvPr/>
        </p:nvPicPr>
        <p:blipFill>
          <a:blip r:embed="rId4"/>
          <a:stretch>
            <a:fillRect/>
          </a:stretch>
        </p:blipFill>
        <p:spPr>
          <a:xfrm>
            <a:off x="6760324" y="1324894"/>
            <a:ext cx="4614794" cy="4416308"/>
          </a:xfrm>
          <a:prstGeom prst="rect">
            <a:avLst/>
          </a:prstGeom>
        </p:spPr>
      </p:pic>
      <p:sp>
        <p:nvSpPr>
          <p:cNvPr id="9" name="TextBox 8">
            <a:extLst>
              <a:ext uri="{FF2B5EF4-FFF2-40B4-BE49-F238E27FC236}">
                <a16:creationId xmlns:a16="http://schemas.microsoft.com/office/drawing/2014/main" id="{6C9C4FF5-834A-4E18-969E-B5AE73B710E1}"/>
              </a:ext>
            </a:extLst>
          </p:cNvPr>
          <p:cNvSpPr txBox="1"/>
          <p:nvPr/>
        </p:nvSpPr>
        <p:spPr>
          <a:xfrm>
            <a:off x="2666082" y="5647990"/>
            <a:ext cx="6805027" cy="646331"/>
          </a:xfrm>
          <a:prstGeom prst="rect">
            <a:avLst/>
          </a:prstGeom>
          <a:noFill/>
        </p:spPr>
        <p:txBody>
          <a:bodyPr wrap="square">
            <a:spAutoFit/>
          </a:bodyPr>
          <a:lstStyle/>
          <a:p>
            <a:pPr algn="l"/>
            <a:r>
              <a:rPr lang="en-US" b="1" i="0" cap="all" dirty="0">
                <a:solidFill>
                  <a:srgbClr val="3952BA"/>
                </a:solidFill>
                <a:effectLst/>
                <a:latin typeface="arial" panose="020B0604020202020204" pitchFamily="34" charset="0"/>
              </a:rPr>
              <a:t>Reference: </a:t>
            </a:r>
            <a:r>
              <a:rPr lang="en-US" b="1" i="0" cap="all" dirty="0">
                <a:solidFill>
                  <a:srgbClr val="3952BA"/>
                </a:solidFill>
                <a:effectLst/>
                <a:latin typeface="arial" panose="020B0604020202020204" pitchFamily="34" charset="0"/>
                <a:hlinkClick r:id="rId5"/>
              </a:rPr>
              <a:t>PUMP LIFE CYCLE COSTS: A GUIDE TO LCC ANALYSIS FOR PUMPING SYSTEMS - 2ND EDITION</a:t>
            </a:r>
            <a:endParaRPr lang="en-US" b="1" i="0" cap="all" dirty="0">
              <a:solidFill>
                <a:srgbClr val="3952BA"/>
              </a:solidFill>
              <a:effectLst/>
              <a:latin typeface="arial" panose="020B0604020202020204" pitchFamily="34" charset="0"/>
            </a:endParaRPr>
          </a:p>
        </p:txBody>
      </p:sp>
    </p:spTree>
    <p:extLst>
      <p:ext uri="{BB962C8B-B14F-4D97-AF65-F5344CB8AC3E}">
        <p14:creationId xmlns:p14="http://schemas.microsoft.com/office/powerpoint/2010/main" val="382691244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E2B134-9564-4ACD-B57D-466B0FE3477C}"/>
              </a:ext>
            </a:extLst>
          </p:cNvPr>
          <p:cNvSpPr>
            <a:spLocks noGrp="1"/>
          </p:cNvSpPr>
          <p:nvPr>
            <p:ph type="title"/>
          </p:nvPr>
        </p:nvSpPr>
        <p:spPr>
          <a:xfrm>
            <a:off x="894699" y="274320"/>
            <a:ext cx="10155921" cy="691164"/>
          </a:xfrm>
        </p:spPr>
        <p:txBody>
          <a:bodyPr>
            <a:noAutofit/>
          </a:bodyPr>
          <a:lstStyle/>
          <a:p>
            <a:r>
              <a:rPr lang="en-US" b="1" dirty="0">
                <a:solidFill>
                  <a:srgbClr val="002060"/>
                </a:solidFill>
              </a:rPr>
              <a:t>Key Takeaways</a:t>
            </a:r>
          </a:p>
        </p:txBody>
      </p:sp>
      <p:sp>
        <p:nvSpPr>
          <p:cNvPr id="3" name="Content Placeholder 2">
            <a:extLst>
              <a:ext uri="{FF2B5EF4-FFF2-40B4-BE49-F238E27FC236}">
                <a16:creationId xmlns:a16="http://schemas.microsoft.com/office/drawing/2014/main" id="{52EBDD58-B0EF-41E9-9C53-8FAA3FA60827}"/>
              </a:ext>
            </a:extLst>
          </p:cNvPr>
          <p:cNvSpPr>
            <a:spLocks noGrp="1"/>
          </p:cNvSpPr>
          <p:nvPr>
            <p:ph idx="1"/>
          </p:nvPr>
        </p:nvSpPr>
        <p:spPr>
          <a:xfrm>
            <a:off x="663038" y="918663"/>
            <a:ext cx="10865923" cy="5665017"/>
          </a:xfrm>
        </p:spPr>
        <p:txBody>
          <a:bodyPr>
            <a:normAutofit/>
          </a:bodyPr>
          <a:lstStyle/>
          <a:p>
            <a:pPr marL="457200" indent="-457200">
              <a:buFont typeface="Arial" panose="020B0604020202020204" pitchFamily="34" charset="0"/>
              <a:buChar char="•"/>
            </a:pPr>
            <a:r>
              <a:rPr lang="en-US" sz="2800" dirty="0">
                <a:solidFill>
                  <a:schemeClr val="tx2"/>
                </a:solidFill>
              </a:rPr>
              <a:t>Key differences between rotodynamic and positive displacement types</a:t>
            </a:r>
          </a:p>
          <a:p>
            <a:pPr marL="457200" indent="-457200">
              <a:buFont typeface="Arial" panose="020B0604020202020204" pitchFamily="34" charset="0"/>
              <a:buChar char="•"/>
            </a:pPr>
            <a:r>
              <a:rPr lang="en-US" sz="2800" dirty="0">
                <a:solidFill>
                  <a:schemeClr val="tx2"/>
                </a:solidFill>
              </a:rPr>
              <a:t>Subcategories of each to meet application needs</a:t>
            </a:r>
          </a:p>
          <a:p>
            <a:pPr marL="457200" indent="-457200">
              <a:buFont typeface="Arial" panose="020B0604020202020204" pitchFamily="34" charset="0"/>
              <a:buChar char="•"/>
            </a:pPr>
            <a:r>
              <a:rPr lang="en-US" sz="2800" dirty="0">
                <a:solidFill>
                  <a:schemeClr val="tx2"/>
                </a:solidFill>
              </a:rPr>
              <a:t>Rotodynamic pumps vary flow based on pressure</a:t>
            </a:r>
          </a:p>
          <a:p>
            <a:pPr marL="457200" indent="-457200">
              <a:buFont typeface="Arial" panose="020B0604020202020204" pitchFamily="34" charset="0"/>
              <a:buChar char="•"/>
            </a:pPr>
            <a:r>
              <a:rPr lang="en-US" sz="2800" dirty="0">
                <a:solidFill>
                  <a:schemeClr val="tx2"/>
                </a:solidFill>
              </a:rPr>
              <a:t>PD pumps have nearly constant flow regardless of pressure</a:t>
            </a:r>
          </a:p>
          <a:p>
            <a:pPr marL="457200" indent="-457200">
              <a:buFont typeface="Arial" panose="020B0604020202020204" pitchFamily="34" charset="0"/>
              <a:buChar char="•"/>
            </a:pPr>
            <a:r>
              <a:rPr lang="en-US" sz="2800" dirty="0">
                <a:solidFill>
                  <a:schemeClr val="tx2"/>
                </a:solidFill>
              </a:rPr>
              <a:t>PD pumps can be used for metering and other unique applications</a:t>
            </a:r>
          </a:p>
          <a:p>
            <a:pPr marL="457200" indent="-457200">
              <a:buFont typeface="Arial" panose="020B0604020202020204" pitchFamily="34" charset="0"/>
              <a:buChar char="•"/>
            </a:pPr>
            <a:r>
              <a:rPr lang="en-US" sz="2800" dirty="0">
                <a:solidFill>
                  <a:schemeClr val="tx2"/>
                </a:solidFill>
              </a:rPr>
              <a:t>Rotodynamic pumps are applied more broadly across wide applications</a:t>
            </a:r>
          </a:p>
        </p:txBody>
      </p:sp>
      <p:sp>
        <p:nvSpPr>
          <p:cNvPr id="4" name="Slide Number Placeholder 3">
            <a:extLst>
              <a:ext uri="{FF2B5EF4-FFF2-40B4-BE49-F238E27FC236}">
                <a16:creationId xmlns:a16="http://schemas.microsoft.com/office/drawing/2014/main" id="{1203EB9F-F35F-49BF-A242-2BD2F4D5EFF1}"/>
              </a:ext>
            </a:extLst>
          </p:cNvPr>
          <p:cNvSpPr>
            <a:spLocks noGrp="1"/>
          </p:cNvSpPr>
          <p:nvPr>
            <p:ph type="sldNum" sz="quarter" idx="12"/>
          </p:nvPr>
        </p:nvSpPr>
        <p:spPr/>
        <p:txBody>
          <a:bodyPr/>
          <a:lstStyle/>
          <a:p>
            <a:endParaRPr lang="en-US"/>
          </a:p>
        </p:txBody>
      </p:sp>
    </p:spTree>
    <p:extLst>
      <p:ext uri="{BB962C8B-B14F-4D97-AF65-F5344CB8AC3E}">
        <p14:creationId xmlns:p14="http://schemas.microsoft.com/office/powerpoint/2010/main" val="7248833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2DB06764-AD64-8E7A-64E6-3473EC6AD29E}"/>
              </a:ext>
            </a:extLst>
          </p:cNvPr>
          <p:cNvPicPr>
            <a:picLocks noChangeAspect="1" noChangeArrowheads="1"/>
          </p:cNvPicPr>
          <p:nvPr/>
        </p:nvPicPr>
        <p:blipFill>
          <a:blip r:embed="rId3">
            <a:alphaModFix amt="39000"/>
            <a:extLst>
              <a:ext uri="{28A0092B-C50C-407E-A947-70E740481C1C}">
                <a14:useLocalDpi xmlns:a14="http://schemas.microsoft.com/office/drawing/2010/main" val="0"/>
              </a:ext>
            </a:extLst>
          </a:blip>
          <a:srcRect/>
          <a:stretch>
            <a:fillRect/>
          </a:stretch>
        </p:blipFill>
        <p:spPr bwMode="auto">
          <a:xfrm>
            <a:off x="194310" y="203239"/>
            <a:ext cx="11807190" cy="6448985"/>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ctrTitle"/>
          </p:nvPr>
        </p:nvSpPr>
        <p:spPr>
          <a:xfrm>
            <a:off x="1524000" y="2111919"/>
            <a:ext cx="9144000" cy="1227645"/>
          </a:xfrm>
        </p:spPr>
        <p:txBody>
          <a:bodyPr>
            <a:normAutofit/>
          </a:bodyPr>
          <a:lstStyle/>
          <a:p>
            <a:r>
              <a:rPr lang="en-US" b="1" dirty="0">
                <a:solidFill>
                  <a:srgbClr val="002060"/>
                </a:solidFill>
              </a:rPr>
              <a:t>Pump Operating Point</a:t>
            </a:r>
          </a:p>
        </p:txBody>
      </p:sp>
      <p:sp>
        <p:nvSpPr>
          <p:cNvPr id="3" name="Subtitle 2"/>
          <p:cNvSpPr>
            <a:spLocks noGrp="1"/>
          </p:cNvSpPr>
          <p:nvPr>
            <p:ph type="subTitle" idx="1"/>
          </p:nvPr>
        </p:nvSpPr>
        <p:spPr>
          <a:xfrm>
            <a:off x="1524000" y="3429000"/>
            <a:ext cx="9144000" cy="521906"/>
          </a:xfrm>
        </p:spPr>
        <p:txBody>
          <a:bodyPr/>
          <a:lstStyle/>
          <a:p>
            <a:r>
              <a:rPr lang="en-US" dirty="0">
                <a:solidFill>
                  <a:srgbClr val="002060"/>
                </a:solidFill>
              </a:rPr>
              <a:t>Operating point impacts efficiency &amp; reliability</a:t>
            </a:r>
          </a:p>
        </p:txBody>
      </p:sp>
    </p:spTree>
    <p:extLst>
      <p:ext uri="{BB962C8B-B14F-4D97-AF65-F5344CB8AC3E}">
        <p14:creationId xmlns:p14="http://schemas.microsoft.com/office/powerpoint/2010/main" val="351872243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Title 1"/>
          <p:cNvSpPr>
            <a:spLocks noGrp="1"/>
          </p:cNvSpPr>
          <p:nvPr>
            <p:ph type="title"/>
          </p:nvPr>
        </p:nvSpPr>
        <p:spPr bwMode="auto">
          <a:xfrm>
            <a:off x="133167" y="407973"/>
            <a:ext cx="11792607" cy="767733"/>
          </a:xfrm>
        </p:spPr>
        <p:txBody>
          <a:bodyPr vert="horz" lIns="91440" tIns="45720" rIns="91440" bIns="45720" rtlCol="0" anchor="ctr">
            <a:noAutofit/>
          </a:bodyPr>
          <a:lstStyle/>
          <a:p>
            <a:r>
              <a:rPr lang="en-US" altLang="en-US" dirty="0">
                <a:solidFill>
                  <a:srgbClr val="002060"/>
                </a:solidFill>
              </a:rPr>
              <a:t>The Pump Performance Curve</a:t>
            </a:r>
          </a:p>
        </p:txBody>
      </p:sp>
      <p:sp>
        <p:nvSpPr>
          <p:cNvPr id="5" name="Rectangle 1"/>
          <p:cNvSpPr>
            <a:spLocks noChangeArrowheads="1"/>
          </p:cNvSpPr>
          <p:nvPr/>
        </p:nvSpPr>
        <p:spPr bwMode="auto">
          <a:xfrm>
            <a:off x="2111541" y="5307440"/>
            <a:ext cx="885560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spcAft>
                <a:spcPts val="600"/>
              </a:spcAft>
              <a:buClr>
                <a:srgbClr val="0057B8"/>
              </a:buClr>
              <a:buFont typeface="Arial" panose="020B0604020202020204" pitchFamily="34" charset="0"/>
              <a:buChar char="•"/>
              <a:defRPr sz="2400">
                <a:solidFill>
                  <a:srgbClr val="000000"/>
                </a:solidFill>
                <a:latin typeface="Candara" panose="020E0502030303020204" pitchFamily="34" charset="0"/>
                <a:cs typeface="Times New Roman" panose="02020603050405020304" pitchFamily="18" charset="0"/>
              </a:defRPr>
            </a:lvl1pPr>
            <a:lvl2pPr marL="742950" indent="-285750">
              <a:spcBef>
                <a:spcPct val="20000"/>
              </a:spcBef>
              <a:buClr>
                <a:srgbClr val="0057B8"/>
              </a:buClr>
              <a:buFont typeface="Arial" panose="020B0604020202020204" pitchFamily="34" charset="0"/>
              <a:buChar char="•"/>
              <a:defRPr sz="2200">
                <a:solidFill>
                  <a:srgbClr val="404040"/>
                </a:solidFill>
                <a:latin typeface="Candara" panose="020E0502030303020204" pitchFamily="34" charset="0"/>
                <a:cs typeface="Times New Roman" panose="02020603050405020304" pitchFamily="18" charset="0"/>
              </a:defRPr>
            </a:lvl2pPr>
            <a:lvl3pPr marL="1143000" indent="-228600">
              <a:spcBef>
                <a:spcPct val="20000"/>
              </a:spcBef>
              <a:buClr>
                <a:srgbClr val="0057B8"/>
              </a:buClr>
              <a:buFont typeface="Arial" panose="020B0604020202020204" pitchFamily="34" charset="0"/>
              <a:buChar char="•"/>
              <a:defRPr>
                <a:solidFill>
                  <a:srgbClr val="404040"/>
                </a:solidFill>
                <a:latin typeface="Candara" panose="020E0502030303020204" pitchFamily="34" charset="0"/>
                <a:cs typeface="Times New Roman" panose="02020603050405020304" pitchFamily="18" charset="0"/>
              </a:defRPr>
            </a:lvl3pPr>
            <a:lvl4pPr marL="1600200" indent="-228600">
              <a:spcBef>
                <a:spcPct val="20000"/>
              </a:spcBef>
              <a:buFont typeface="Arial" panose="020B0604020202020204" pitchFamily="34" charset="0"/>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Font typeface="Arial" panose="020B0604020202020204" pitchFamily="34" charset="0"/>
              <a:buChar char="»"/>
              <a:defRPr sz="2000">
                <a:solidFill>
                  <a:schemeClr val="tx1"/>
                </a:solidFill>
                <a:latin typeface="Times New Roman" panose="02020603050405020304" pitchFamily="18" charset="0"/>
                <a:cs typeface="Times New Roman" panose="02020603050405020304" pitchFamily="18"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cs typeface="Times New Roman" panose="02020603050405020304" pitchFamily="18"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cs typeface="Times New Roman" panose="02020603050405020304" pitchFamily="18"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cs typeface="Times New Roman" panose="02020603050405020304" pitchFamily="18"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cs typeface="Times New Roman" panose="02020603050405020304" pitchFamily="18" charset="0"/>
              </a:defRPr>
            </a:lvl9pPr>
          </a:lstStyle>
          <a:p>
            <a:pPr algn="ctr" defTabSz="914355">
              <a:spcBef>
                <a:spcPct val="0"/>
              </a:spcBef>
              <a:spcAft>
                <a:spcPct val="0"/>
              </a:spcAft>
              <a:buClrTx/>
              <a:buNone/>
              <a:defRPr/>
            </a:pPr>
            <a:r>
              <a:rPr lang="en-US" altLang="en-US" b="1" kern="0" dirty="0">
                <a:solidFill>
                  <a:srgbClr val="C00000"/>
                </a:solidFill>
                <a:latin typeface="+mn-lt"/>
              </a:rPr>
              <a:t>It is a LOT of IMPORTANT data contained on one sheet of paper!</a:t>
            </a:r>
          </a:p>
        </p:txBody>
      </p:sp>
      <p:sp>
        <p:nvSpPr>
          <p:cNvPr id="131077" name="Rectangle 1"/>
          <p:cNvSpPr>
            <a:spLocks noChangeArrowheads="1"/>
          </p:cNvSpPr>
          <p:nvPr/>
        </p:nvSpPr>
        <p:spPr bwMode="auto">
          <a:xfrm>
            <a:off x="395785" y="1110465"/>
            <a:ext cx="5431809" cy="40318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Helvetica" panose="020B0604020202020204" pitchFamily="34" charset="0"/>
              </a:defRPr>
            </a:lvl1pPr>
            <a:lvl2pPr marL="742950" indent="-285750">
              <a:defRPr>
                <a:solidFill>
                  <a:schemeClr val="tx1"/>
                </a:solidFill>
                <a:latin typeface="Helvetica" panose="020B0604020202020204" pitchFamily="34" charset="0"/>
              </a:defRPr>
            </a:lvl2pPr>
            <a:lvl3pPr marL="1143000" indent="-228600">
              <a:defRPr>
                <a:solidFill>
                  <a:schemeClr val="tx1"/>
                </a:solidFill>
                <a:latin typeface="Helvetica" panose="020B0604020202020204" pitchFamily="34" charset="0"/>
              </a:defRPr>
            </a:lvl3pPr>
            <a:lvl4pPr marL="1600200" indent="-228600">
              <a:defRPr>
                <a:solidFill>
                  <a:schemeClr val="tx1"/>
                </a:solidFill>
                <a:latin typeface="Helvetica" panose="020B0604020202020204" pitchFamily="34" charset="0"/>
              </a:defRPr>
            </a:lvl4pPr>
            <a:lvl5pPr marL="2057400" indent="-228600">
              <a:defRPr>
                <a:solidFill>
                  <a:schemeClr val="tx1"/>
                </a:solidFill>
                <a:latin typeface="Helvetica" panose="020B0604020202020204" pitchFamily="34" charset="0"/>
              </a:defRPr>
            </a:lvl5pPr>
            <a:lvl6pPr marL="2514600" indent="-228600" eaLnBrk="0" fontAlgn="base" hangingPunct="0">
              <a:spcBef>
                <a:spcPct val="0"/>
              </a:spcBef>
              <a:spcAft>
                <a:spcPct val="0"/>
              </a:spcAft>
              <a:defRPr>
                <a:solidFill>
                  <a:schemeClr val="tx1"/>
                </a:solidFill>
                <a:latin typeface="Helvetica" panose="020B0604020202020204" pitchFamily="34" charset="0"/>
              </a:defRPr>
            </a:lvl6pPr>
            <a:lvl7pPr marL="2971800" indent="-228600" eaLnBrk="0" fontAlgn="base" hangingPunct="0">
              <a:spcBef>
                <a:spcPct val="0"/>
              </a:spcBef>
              <a:spcAft>
                <a:spcPct val="0"/>
              </a:spcAft>
              <a:defRPr>
                <a:solidFill>
                  <a:schemeClr val="tx1"/>
                </a:solidFill>
                <a:latin typeface="Helvetica" panose="020B0604020202020204" pitchFamily="34" charset="0"/>
              </a:defRPr>
            </a:lvl7pPr>
            <a:lvl8pPr marL="3429000" indent="-228600" eaLnBrk="0" fontAlgn="base" hangingPunct="0">
              <a:spcBef>
                <a:spcPct val="0"/>
              </a:spcBef>
              <a:spcAft>
                <a:spcPct val="0"/>
              </a:spcAft>
              <a:defRPr>
                <a:solidFill>
                  <a:schemeClr val="tx1"/>
                </a:solidFill>
                <a:latin typeface="Helvetica" panose="020B0604020202020204" pitchFamily="34" charset="0"/>
              </a:defRPr>
            </a:lvl8pPr>
            <a:lvl9pPr marL="3886200" indent="-228600" eaLnBrk="0" fontAlgn="base" hangingPunct="0">
              <a:spcBef>
                <a:spcPct val="0"/>
              </a:spcBef>
              <a:spcAft>
                <a:spcPct val="0"/>
              </a:spcAft>
              <a:defRPr>
                <a:solidFill>
                  <a:schemeClr val="tx1"/>
                </a:solidFill>
                <a:latin typeface="Helvetica" panose="020B0604020202020204" pitchFamily="34" charset="0"/>
              </a:defRPr>
            </a:lvl9pPr>
          </a:lstStyle>
          <a:p>
            <a:pPr>
              <a:defRPr/>
            </a:pPr>
            <a:r>
              <a:rPr lang="en-US" altLang="en-US" sz="3200" dirty="0">
                <a:latin typeface="+mn-lt"/>
              </a:rPr>
              <a:t>A pump curve or performance curve shows </a:t>
            </a:r>
          </a:p>
          <a:p>
            <a:pPr marL="842955" lvl="1" indent="-285743">
              <a:buFont typeface="Arial" panose="020B0604020202020204" pitchFamily="34" charset="0"/>
              <a:buChar char="•"/>
              <a:defRPr/>
            </a:pPr>
            <a:r>
              <a:rPr lang="en-US" altLang="en-US" sz="3200" dirty="0">
                <a:latin typeface="+mn-lt"/>
              </a:rPr>
              <a:t>Total head, </a:t>
            </a:r>
          </a:p>
          <a:p>
            <a:pPr marL="842955" lvl="1" indent="-285743">
              <a:buFont typeface="Arial" panose="020B0604020202020204" pitchFamily="34" charset="0"/>
              <a:buChar char="•"/>
              <a:defRPr/>
            </a:pPr>
            <a:r>
              <a:rPr lang="en-US" altLang="en-US" sz="3200" dirty="0">
                <a:latin typeface="+mn-lt"/>
              </a:rPr>
              <a:t>Power, </a:t>
            </a:r>
          </a:p>
          <a:p>
            <a:pPr marL="842955" lvl="1" indent="-285743">
              <a:buFont typeface="Arial" panose="020B0604020202020204" pitchFamily="34" charset="0"/>
              <a:buChar char="•"/>
              <a:defRPr/>
            </a:pPr>
            <a:r>
              <a:rPr lang="en-US" altLang="en-US" sz="3200" dirty="0">
                <a:latin typeface="+mn-lt"/>
              </a:rPr>
              <a:t>Efficiency </a:t>
            </a:r>
          </a:p>
          <a:p>
            <a:pPr marL="842955" lvl="1" indent="-285743">
              <a:buFont typeface="Arial" panose="020B0604020202020204" pitchFamily="34" charset="0"/>
              <a:buChar char="•"/>
              <a:defRPr/>
            </a:pPr>
            <a:r>
              <a:rPr lang="en-US" altLang="en-US" sz="3200" dirty="0">
                <a:latin typeface="+mn-lt"/>
              </a:rPr>
              <a:t>NPSH3 (NPSHR)</a:t>
            </a:r>
          </a:p>
          <a:p>
            <a:pPr marL="842955" lvl="1" indent="-285743">
              <a:buFont typeface="Arial" panose="020B0604020202020204" pitchFamily="34" charset="0"/>
              <a:buChar char="•"/>
              <a:defRPr/>
            </a:pPr>
            <a:r>
              <a:rPr lang="en-US" altLang="en-US" sz="3200" dirty="0">
                <a:latin typeface="+mn-lt"/>
              </a:rPr>
              <a:t>All as a function of flow rate</a:t>
            </a:r>
          </a:p>
        </p:txBody>
      </p:sp>
      <p:sp>
        <p:nvSpPr>
          <p:cNvPr id="2" name="Slide Number Placeholder 1">
            <a:extLst>
              <a:ext uri="{FF2B5EF4-FFF2-40B4-BE49-F238E27FC236}">
                <a16:creationId xmlns:a16="http://schemas.microsoft.com/office/drawing/2014/main" id="{86E0E7F7-7F8D-45BD-85E1-867EB045FEC7}"/>
              </a:ext>
            </a:extLst>
          </p:cNvPr>
          <p:cNvSpPr>
            <a:spLocks noGrp="1"/>
          </p:cNvSpPr>
          <p:nvPr>
            <p:ph type="sldNum" sz="quarter" idx="12"/>
          </p:nvPr>
        </p:nvSpPr>
        <p:spPr/>
        <p:txBody>
          <a:bodyPr/>
          <a:lstStyle/>
          <a:p>
            <a:fld id="{48F63A3B-78C7-47BE-AE5E-E10140E04643}" type="slidenum">
              <a:rPr lang="en-US" smtClean="0"/>
              <a:t>32</a:t>
            </a:fld>
            <a:endParaRPr lang="en-US" dirty="0"/>
          </a:p>
        </p:txBody>
      </p:sp>
      <p:pic>
        <p:nvPicPr>
          <p:cNvPr id="3" name="Picture 2" descr="Chapter-1---1">
            <a:extLst>
              <a:ext uri="{FF2B5EF4-FFF2-40B4-BE49-F238E27FC236}">
                <a16:creationId xmlns:a16="http://schemas.microsoft.com/office/drawing/2014/main" id="{A5A53CEF-8F10-B65B-A78D-1307149A0316}"/>
              </a:ext>
            </a:extLst>
          </p:cNvPr>
          <p:cNvPicPr/>
          <p:nvPr/>
        </p:nvPicPr>
        <p:blipFill rotWithShape="1">
          <a:blip r:embed="rId3">
            <a:extLst>
              <a:ext uri="{28A0092B-C50C-407E-A947-70E740481C1C}">
                <a14:useLocalDpi xmlns:a14="http://schemas.microsoft.com/office/drawing/2010/main" val="0"/>
              </a:ext>
            </a:extLst>
          </a:blip>
          <a:srcRect t="5243" b="8472"/>
          <a:stretch/>
        </p:blipFill>
        <p:spPr bwMode="auto">
          <a:xfrm>
            <a:off x="5581934" y="1168716"/>
            <a:ext cx="6342036" cy="3973621"/>
          </a:xfrm>
          <a:prstGeom prst="rect">
            <a:avLst/>
          </a:prstGeom>
          <a:noFill/>
          <a:ln>
            <a:noFill/>
          </a:ln>
        </p:spPr>
      </p:pic>
    </p:spTree>
    <p:extLst>
      <p:ext uri="{BB962C8B-B14F-4D97-AF65-F5344CB8AC3E}">
        <p14:creationId xmlns:p14="http://schemas.microsoft.com/office/powerpoint/2010/main" val="355823377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Title 1"/>
          <p:cNvSpPr>
            <a:spLocks noGrp="1"/>
          </p:cNvSpPr>
          <p:nvPr>
            <p:ph type="title"/>
          </p:nvPr>
        </p:nvSpPr>
        <p:spPr>
          <a:xfrm>
            <a:off x="333703" y="0"/>
            <a:ext cx="11524593" cy="907172"/>
          </a:xfrm>
        </p:spPr>
        <p:txBody>
          <a:bodyPr/>
          <a:lstStyle/>
          <a:p>
            <a:pPr algn="ctr" eaLnBrk="1" hangingPunct="1">
              <a:defRPr/>
            </a:pPr>
            <a:r>
              <a:rPr lang="en-US" altLang="en-US" sz="4000" dirty="0">
                <a:solidFill>
                  <a:srgbClr val="002060"/>
                </a:solidFill>
              </a:rPr>
              <a:t>Efficiency = Reliability</a:t>
            </a:r>
          </a:p>
        </p:txBody>
      </p:sp>
      <p:pic>
        <p:nvPicPr>
          <p:cNvPr id="4" name="Content Placeholder 3"/>
          <p:cNvPicPr>
            <a:picLocks noGrp="1" noChangeAspect="1"/>
          </p:cNvPicPr>
          <p:nvPr/>
        </p:nvPicPr>
        <p:blipFill>
          <a:blip r:embed="rId3"/>
          <a:stretch>
            <a:fillRect/>
          </a:stretch>
        </p:blipFill>
        <p:spPr>
          <a:xfrm>
            <a:off x="965469" y="745070"/>
            <a:ext cx="7495158" cy="5680273"/>
          </a:xfrm>
          <a:prstGeom prst="rect">
            <a:avLst/>
          </a:prstGeom>
        </p:spPr>
      </p:pic>
      <p:sp>
        <p:nvSpPr>
          <p:cNvPr id="5" name="TextBox 4">
            <a:extLst>
              <a:ext uri="{FF2B5EF4-FFF2-40B4-BE49-F238E27FC236}">
                <a16:creationId xmlns:a16="http://schemas.microsoft.com/office/drawing/2014/main" id="{6849FA29-19B3-4347-F7C2-5C11E32E3D73}"/>
              </a:ext>
            </a:extLst>
          </p:cNvPr>
          <p:cNvSpPr txBox="1"/>
          <p:nvPr/>
        </p:nvSpPr>
        <p:spPr>
          <a:xfrm>
            <a:off x="9841902" y="1382812"/>
            <a:ext cx="2016394" cy="830997"/>
          </a:xfrm>
          <a:prstGeom prst="rect">
            <a:avLst/>
          </a:prstGeom>
          <a:noFill/>
        </p:spPr>
        <p:txBody>
          <a:bodyPr wrap="square" rtlCol="0">
            <a:spAutoFit/>
          </a:bodyPr>
          <a:lstStyle/>
          <a:p>
            <a:r>
              <a:rPr lang="en-US" sz="2400" b="1" dirty="0">
                <a:solidFill>
                  <a:schemeClr val="accent1">
                    <a:lumMod val="75000"/>
                  </a:schemeClr>
                </a:solidFill>
                <a:latin typeface="+mj-lt"/>
              </a:rPr>
              <a:t>Best Efficiency Point (BEP)</a:t>
            </a:r>
          </a:p>
        </p:txBody>
      </p:sp>
      <p:sp>
        <p:nvSpPr>
          <p:cNvPr id="8" name="TextBox 7">
            <a:extLst>
              <a:ext uri="{FF2B5EF4-FFF2-40B4-BE49-F238E27FC236}">
                <a16:creationId xmlns:a16="http://schemas.microsoft.com/office/drawing/2014/main" id="{585EF163-34A5-34EF-D619-ADFAF476CA05}"/>
              </a:ext>
            </a:extLst>
          </p:cNvPr>
          <p:cNvSpPr txBox="1"/>
          <p:nvPr/>
        </p:nvSpPr>
        <p:spPr>
          <a:xfrm>
            <a:off x="9092392" y="2689449"/>
            <a:ext cx="2594719" cy="830997"/>
          </a:xfrm>
          <a:prstGeom prst="rect">
            <a:avLst/>
          </a:prstGeom>
          <a:noFill/>
        </p:spPr>
        <p:txBody>
          <a:bodyPr wrap="square" rtlCol="0">
            <a:spAutoFit/>
          </a:bodyPr>
          <a:lstStyle/>
          <a:p>
            <a:r>
              <a:rPr lang="en-US" sz="2400" b="1" dirty="0">
                <a:solidFill>
                  <a:schemeClr val="accent1">
                    <a:lumMod val="75000"/>
                  </a:schemeClr>
                </a:solidFill>
                <a:latin typeface="+mj-lt"/>
              </a:rPr>
              <a:t>Preferred Operating Region (POR)</a:t>
            </a:r>
          </a:p>
        </p:txBody>
      </p:sp>
      <p:cxnSp>
        <p:nvCxnSpPr>
          <p:cNvPr id="16" name="Straight Arrow Connector 15">
            <a:extLst>
              <a:ext uri="{FF2B5EF4-FFF2-40B4-BE49-F238E27FC236}">
                <a16:creationId xmlns:a16="http://schemas.microsoft.com/office/drawing/2014/main" id="{169B34ED-BCC3-A2DD-FA4F-B247BCE494FD}"/>
              </a:ext>
            </a:extLst>
          </p:cNvPr>
          <p:cNvCxnSpPr>
            <a:cxnSpLocks/>
          </p:cNvCxnSpPr>
          <p:nvPr/>
        </p:nvCxnSpPr>
        <p:spPr>
          <a:xfrm flipV="1">
            <a:off x="6203852" y="4026430"/>
            <a:ext cx="2888540" cy="616634"/>
          </a:xfrm>
          <a:prstGeom prst="straightConnector1">
            <a:avLst/>
          </a:prstGeom>
          <a:ln w="31750">
            <a:headEnd type="stealth" w="lg" len="lg"/>
            <a:tailEnd type="triangle" w="lg" len="lg"/>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96CB28C0-4F61-79F4-566A-AD53A98FD351}"/>
              </a:ext>
            </a:extLst>
          </p:cNvPr>
          <p:cNvSpPr txBox="1"/>
          <p:nvPr/>
        </p:nvSpPr>
        <p:spPr>
          <a:xfrm>
            <a:off x="9029985" y="3670533"/>
            <a:ext cx="2765904" cy="830997"/>
          </a:xfrm>
          <a:prstGeom prst="rect">
            <a:avLst/>
          </a:prstGeom>
          <a:noFill/>
        </p:spPr>
        <p:txBody>
          <a:bodyPr wrap="square" rtlCol="0">
            <a:spAutoFit/>
          </a:bodyPr>
          <a:lstStyle/>
          <a:p>
            <a:r>
              <a:rPr lang="en-US" sz="2400" b="1" dirty="0">
                <a:solidFill>
                  <a:schemeClr val="accent1">
                    <a:lumMod val="75000"/>
                  </a:schemeClr>
                </a:solidFill>
                <a:latin typeface="+mj-lt"/>
              </a:rPr>
              <a:t>Allowable Operating Region (AOR)</a:t>
            </a:r>
          </a:p>
        </p:txBody>
      </p:sp>
      <p:cxnSp>
        <p:nvCxnSpPr>
          <p:cNvPr id="21" name="Straight Arrow Connector 20">
            <a:extLst>
              <a:ext uri="{FF2B5EF4-FFF2-40B4-BE49-F238E27FC236}">
                <a16:creationId xmlns:a16="http://schemas.microsoft.com/office/drawing/2014/main" id="{14D994DC-2BB3-84FD-2183-9BF18C08DF62}"/>
              </a:ext>
            </a:extLst>
          </p:cNvPr>
          <p:cNvCxnSpPr>
            <a:cxnSpLocks/>
            <a:endCxn id="8" idx="1"/>
          </p:cNvCxnSpPr>
          <p:nvPr/>
        </p:nvCxnSpPr>
        <p:spPr>
          <a:xfrm flipV="1">
            <a:off x="6162801" y="3104948"/>
            <a:ext cx="2929591" cy="846439"/>
          </a:xfrm>
          <a:prstGeom prst="straightConnector1">
            <a:avLst/>
          </a:prstGeom>
          <a:ln w="31750">
            <a:headEnd type="stealth"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23" name="Straight Arrow Connector 22">
            <a:extLst>
              <a:ext uri="{FF2B5EF4-FFF2-40B4-BE49-F238E27FC236}">
                <a16:creationId xmlns:a16="http://schemas.microsoft.com/office/drawing/2014/main" id="{9A7E890B-E1D9-2D4F-2D80-D278589325A2}"/>
              </a:ext>
            </a:extLst>
          </p:cNvPr>
          <p:cNvCxnSpPr>
            <a:cxnSpLocks/>
            <a:endCxn id="5" idx="1"/>
          </p:cNvCxnSpPr>
          <p:nvPr/>
        </p:nvCxnSpPr>
        <p:spPr>
          <a:xfrm flipV="1">
            <a:off x="6569612" y="1798311"/>
            <a:ext cx="3272290" cy="933049"/>
          </a:xfrm>
          <a:prstGeom prst="straightConnector1">
            <a:avLst/>
          </a:prstGeom>
          <a:ln w="31750">
            <a:headEnd type="stealth" w="lg" len="lg"/>
            <a:tailEnd type="triangle" w="lg" len="lg"/>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21058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1"/>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childTnLst>
                                </p:cTn>
                              </p:par>
                              <p:par>
                                <p:cTn id="15" presetID="1" presetClass="exit" presetSubtype="0" fill="hold" nodeType="withEffect">
                                  <p:stCondLst>
                                    <p:cond delay="0"/>
                                  </p:stCondLst>
                                  <p:childTnLst>
                                    <p:set>
                                      <p:cBhvr>
                                        <p:cTn id="16" dur="1" fill="hold">
                                          <p:stCondLst>
                                            <p:cond delay="0"/>
                                          </p:stCondLst>
                                        </p:cTn>
                                        <p:tgtEl>
                                          <p:spTgt spid="23"/>
                                        </p:tgtEl>
                                        <p:attrNameLst>
                                          <p:attrName>style.visibility</p:attrName>
                                        </p:attrNameLst>
                                      </p:cBhvr>
                                      <p:to>
                                        <p:strVal val="hidden"/>
                                      </p:to>
                                    </p:set>
                                  </p:childTnLst>
                                </p:cTn>
                              </p:par>
                              <p:par>
                                <p:cTn id="17" presetID="1" presetClass="exit" presetSubtype="0" fill="hold" grpId="1" nodeType="withEffect">
                                  <p:stCondLst>
                                    <p:cond delay="0"/>
                                  </p:stCondLst>
                                  <p:childTnLst>
                                    <p:set>
                                      <p:cBhvr>
                                        <p:cTn id="18" dur="1" fill="hold">
                                          <p:stCondLst>
                                            <p:cond delay="0"/>
                                          </p:stCondLst>
                                        </p:cTn>
                                        <p:tgtEl>
                                          <p:spTgt spid="5"/>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6"/>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7"/>
                                        </p:tgtEl>
                                        <p:attrNameLst>
                                          <p:attrName>style.visibility</p:attrName>
                                        </p:attrNameLst>
                                      </p:cBhvr>
                                      <p:to>
                                        <p:strVal val="visible"/>
                                      </p:to>
                                    </p:set>
                                  </p:childTnLst>
                                </p:cTn>
                              </p:par>
                              <p:par>
                                <p:cTn id="25" presetID="1" presetClass="exit" presetSubtype="0" fill="hold" nodeType="withEffect">
                                  <p:stCondLst>
                                    <p:cond delay="0"/>
                                  </p:stCondLst>
                                  <p:childTnLst>
                                    <p:set>
                                      <p:cBhvr>
                                        <p:cTn id="26" dur="1" fill="hold">
                                          <p:stCondLst>
                                            <p:cond delay="0"/>
                                          </p:stCondLst>
                                        </p:cTn>
                                        <p:tgtEl>
                                          <p:spTgt spid="21"/>
                                        </p:tgtEl>
                                        <p:attrNameLst>
                                          <p:attrName>style.visibility</p:attrName>
                                        </p:attrNameLst>
                                      </p:cBhvr>
                                      <p:to>
                                        <p:strVal val="hidden"/>
                                      </p:to>
                                    </p:set>
                                  </p:childTnLst>
                                </p:cTn>
                              </p:par>
                              <p:par>
                                <p:cTn id="27" presetID="1" presetClass="exit" presetSubtype="0" fill="hold" grpId="1" nodeType="withEffect">
                                  <p:stCondLst>
                                    <p:cond delay="0"/>
                                  </p:stCondLst>
                                  <p:childTnLst>
                                    <p:set>
                                      <p:cBhvr>
                                        <p:cTn id="28" dur="1" fill="hold">
                                          <p:stCondLst>
                                            <p:cond delay="0"/>
                                          </p:stCondLst>
                                        </p:cTn>
                                        <p:tgtEl>
                                          <p:spTgt spid="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5" grpId="1"/>
      <p:bldP spid="8" grpId="0"/>
      <p:bldP spid="8" grpId="1"/>
      <p:bldP spid="17"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Title 1"/>
          <p:cNvSpPr>
            <a:spLocks noGrp="1"/>
          </p:cNvSpPr>
          <p:nvPr>
            <p:ph type="title"/>
          </p:nvPr>
        </p:nvSpPr>
        <p:spPr>
          <a:xfrm>
            <a:off x="333703" y="0"/>
            <a:ext cx="11524593" cy="907172"/>
          </a:xfrm>
        </p:spPr>
        <p:txBody>
          <a:bodyPr/>
          <a:lstStyle/>
          <a:p>
            <a:pPr algn="ctr" eaLnBrk="1" hangingPunct="1">
              <a:defRPr/>
            </a:pPr>
            <a:r>
              <a:rPr lang="en-US" altLang="en-US" sz="4000" dirty="0">
                <a:solidFill>
                  <a:srgbClr val="002060"/>
                </a:solidFill>
              </a:rPr>
              <a:t>Remember: Efficiency = Reliability</a:t>
            </a:r>
          </a:p>
        </p:txBody>
      </p:sp>
      <p:pic>
        <p:nvPicPr>
          <p:cNvPr id="4" name="Content Placeholder 3"/>
          <p:cNvPicPr>
            <a:picLocks noGrp="1" noChangeAspect="1"/>
          </p:cNvPicPr>
          <p:nvPr/>
        </p:nvPicPr>
        <p:blipFill>
          <a:blip r:embed="rId3"/>
          <a:stretch>
            <a:fillRect/>
          </a:stretch>
        </p:blipFill>
        <p:spPr>
          <a:xfrm>
            <a:off x="979537" y="745070"/>
            <a:ext cx="7495158" cy="5680273"/>
          </a:xfrm>
          <a:prstGeom prst="rect">
            <a:avLst/>
          </a:prstGeom>
        </p:spPr>
      </p:pic>
      <p:sp>
        <p:nvSpPr>
          <p:cNvPr id="2" name="Slide Number Placeholder 1">
            <a:extLst>
              <a:ext uri="{FF2B5EF4-FFF2-40B4-BE49-F238E27FC236}">
                <a16:creationId xmlns:a16="http://schemas.microsoft.com/office/drawing/2014/main" id="{4100B7D4-A14F-426C-BB9B-5D68F11F5142}"/>
              </a:ext>
            </a:extLst>
          </p:cNvPr>
          <p:cNvSpPr>
            <a:spLocks noGrp="1"/>
          </p:cNvSpPr>
          <p:nvPr>
            <p:ph type="sldNum" sz="quarter" idx="12"/>
          </p:nvPr>
        </p:nvSpPr>
        <p:spPr/>
        <p:txBody>
          <a:bodyPr/>
          <a:lstStyle/>
          <a:p>
            <a:fld id="{48F63A3B-78C7-47BE-AE5E-E10140E04643}" type="slidenum">
              <a:rPr lang="en-US" smtClean="0"/>
              <a:t>34</a:t>
            </a:fld>
            <a:endParaRPr lang="en-US"/>
          </a:p>
        </p:txBody>
      </p:sp>
      <p:sp>
        <p:nvSpPr>
          <p:cNvPr id="3" name="Oval 2">
            <a:extLst>
              <a:ext uri="{FF2B5EF4-FFF2-40B4-BE49-F238E27FC236}">
                <a16:creationId xmlns:a16="http://schemas.microsoft.com/office/drawing/2014/main" id="{D8E8AE4D-9FC7-232A-EEB2-A1AAC34CED9A}"/>
              </a:ext>
            </a:extLst>
          </p:cNvPr>
          <p:cNvSpPr/>
          <p:nvPr/>
        </p:nvSpPr>
        <p:spPr>
          <a:xfrm>
            <a:off x="1350498" y="3138320"/>
            <a:ext cx="970671" cy="626430"/>
          </a:xfrm>
          <a:prstGeom prst="ellipse">
            <a:avLst/>
          </a:prstGeom>
          <a:no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a:extLst>
              <a:ext uri="{FF2B5EF4-FFF2-40B4-BE49-F238E27FC236}">
                <a16:creationId xmlns:a16="http://schemas.microsoft.com/office/drawing/2014/main" id="{32500F53-E4AA-603E-CFC9-23CE570CD417}"/>
              </a:ext>
            </a:extLst>
          </p:cNvPr>
          <p:cNvSpPr/>
          <p:nvPr/>
        </p:nvSpPr>
        <p:spPr>
          <a:xfrm>
            <a:off x="2222695" y="2541250"/>
            <a:ext cx="744308" cy="626430"/>
          </a:xfrm>
          <a:prstGeom prst="ellipse">
            <a:avLst/>
          </a:prstGeom>
          <a:no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a:extLst>
              <a:ext uri="{FF2B5EF4-FFF2-40B4-BE49-F238E27FC236}">
                <a16:creationId xmlns:a16="http://schemas.microsoft.com/office/drawing/2014/main" id="{3512F2F0-523F-78E7-D6EA-50BE87A03999}"/>
              </a:ext>
            </a:extLst>
          </p:cNvPr>
          <p:cNvSpPr/>
          <p:nvPr/>
        </p:nvSpPr>
        <p:spPr>
          <a:xfrm>
            <a:off x="2622876" y="2021696"/>
            <a:ext cx="854504" cy="626430"/>
          </a:xfrm>
          <a:prstGeom prst="ellipse">
            <a:avLst/>
          </a:prstGeom>
          <a:no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a:extLst>
              <a:ext uri="{FF2B5EF4-FFF2-40B4-BE49-F238E27FC236}">
                <a16:creationId xmlns:a16="http://schemas.microsoft.com/office/drawing/2014/main" id="{A74FE8EE-EE7C-4E67-6117-DB8EE6152E9C}"/>
              </a:ext>
            </a:extLst>
          </p:cNvPr>
          <p:cNvSpPr/>
          <p:nvPr/>
        </p:nvSpPr>
        <p:spPr>
          <a:xfrm>
            <a:off x="3367497" y="1533602"/>
            <a:ext cx="1049757" cy="488093"/>
          </a:xfrm>
          <a:prstGeom prst="ellipse">
            <a:avLst/>
          </a:prstGeom>
          <a:no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71345894-56C2-1B14-81A5-C28A180701AE}"/>
              </a:ext>
            </a:extLst>
          </p:cNvPr>
          <p:cNvSpPr/>
          <p:nvPr/>
        </p:nvSpPr>
        <p:spPr>
          <a:xfrm>
            <a:off x="3677359" y="1045508"/>
            <a:ext cx="1049757" cy="488093"/>
          </a:xfrm>
          <a:prstGeom prst="ellipse">
            <a:avLst/>
          </a:prstGeom>
          <a:no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a:extLst>
              <a:ext uri="{FF2B5EF4-FFF2-40B4-BE49-F238E27FC236}">
                <a16:creationId xmlns:a16="http://schemas.microsoft.com/office/drawing/2014/main" id="{FDD6A43A-E68B-A759-D8A4-558D59466E51}"/>
              </a:ext>
            </a:extLst>
          </p:cNvPr>
          <p:cNvSpPr/>
          <p:nvPr/>
        </p:nvSpPr>
        <p:spPr>
          <a:xfrm>
            <a:off x="7115076" y="1162031"/>
            <a:ext cx="1049757" cy="488093"/>
          </a:xfrm>
          <a:prstGeom prst="ellipse">
            <a:avLst/>
          </a:prstGeom>
          <a:no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7107D8F3-425E-2720-1095-58F60139EC0D}"/>
              </a:ext>
            </a:extLst>
          </p:cNvPr>
          <p:cNvSpPr txBox="1"/>
          <p:nvPr/>
        </p:nvSpPr>
        <p:spPr>
          <a:xfrm>
            <a:off x="8474695" y="1727986"/>
            <a:ext cx="3717305" cy="3170099"/>
          </a:xfrm>
          <a:prstGeom prst="rect">
            <a:avLst/>
          </a:prstGeom>
          <a:noFill/>
        </p:spPr>
        <p:txBody>
          <a:bodyPr wrap="square" rtlCol="0">
            <a:spAutoFit/>
          </a:bodyPr>
          <a:lstStyle/>
          <a:p>
            <a:r>
              <a:rPr lang="en-US" sz="2000" dirty="0"/>
              <a:t>Outside the POR reliability suffers</a:t>
            </a:r>
          </a:p>
          <a:p>
            <a:pPr marL="285750" indent="-285750">
              <a:buFont typeface="Arial" panose="020B0604020202020204" pitchFamily="34" charset="0"/>
              <a:buChar char="•"/>
            </a:pPr>
            <a:r>
              <a:rPr lang="en-US" sz="2000" dirty="0"/>
              <a:t>Reduced Efficiency</a:t>
            </a:r>
          </a:p>
          <a:p>
            <a:pPr marL="285750" indent="-285750">
              <a:buFont typeface="Arial" panose="020B0604020202020204" pitchFamily="34" charset="0"/>
              <a:buChar char="•"/>
            </a:pPr>
            <a:r>
              <a:rPr lang="en-US" sz="2000" dirty="0"/>
              <a:t>Cavitation</a:t>
            </a:r>
          </a:p>
          <a:p>
            <a:pPr marL="285750" indent="-285750">
              <a:buFont typeface="Arial" panose="020B0604020202020204" pitchFamily="34" charset="0"/>
              <a:buChar char="•"/>
            </a:pPr>
            <a:r>
              <a:rPr lang="en-US" sz="2000" dirty="0"/>
              <a:t>Suction/Discharge Recirculation</a:t>
            </a:r>
          </a:p>
          <a:p>
            <a:pPr marL="285750" indent="-285750">
              <a:buFont typeface="Arial" panose="020B0604020202020204" pitchFamily="34" charset="0"/>
              <a:buChar char="•"/>
            </a:pPr>
            <a:r>
              <a:rPr lang="en-US" sz="2000" dirty="0"/>
              <a:t>Radial &amp; Axial loads</a:t>
            </a:r>
          </a:p>
          <a:p>
            <a:pPr marL="285750" indent="-285750">
              <a:buFont typeface="Arial" panose="020B0604020202020204" pitchFamily="34" charset="0"/>
              <a:buChar char="•"/>
            </a:pPr>
            <a:r>
              <a:rPr lang="en-US" sz="2000" dirty="0"/>
              <a:t>Increased Shaft Deflection</a:t>
            </a:r>
          </a:p>
          <a:p>
            <a:pPr marL="285750" indent="-285750">
              <a:buFont typeface="Arial" panose="020B0604020202020204" pitchFamily="34" charset="0"/>
              <a:buChar char="•"/>
            </a:pPr>
            <a:r>
              <a:rPr lang="en-US" sz="2000" dirty="0"/>
              <a:t>Reduced Bearing &amp; Seal Life</a:t>
            </a:r>
          </a:p>
          <a:p>
            <a:pPr marL="285750" indent="-285750">
              <a:buFont typeface="Arial" panose="020B0604020202020204" pitchFamily="34" charset="0"/>
              <a:buChar char="•"/>
            </a:pPr>
            <a:r>
              <a:rPr lang="en-US" sz="2000" dirty="0"/>
              <a:t>Liquid Temperature Rise</a:t>
            </a:r>
          </a:p>
          <a:p>
            <a:endParaRPr lang="en-US" sz="2000" dirty="0"/>
          </a:p>
        </p:txBody>
      </p:sp>
    </p:spTree>
    <p:extLst>
      <p:ext uri="{BB962C8B-B14F-4D97-AF65-F5344CB8AC3E}">
        <p14:creationId xmlns:p14="http://schemas.microsoft.com/office/powerpoint/2010/main" val="131188518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146AA23-6E94-0AFB-91BF-BA59D22769CA}"/>
              </a:ext>
            </a:extLst>
          </p:cNvPr>
          <p:cNvPicPr>
            <a:picLocks noChangeAspect="1" noChangeArrowheads="1"/>
          </p:cNvPicPr>
          <p:nvPr/>
        </p:nvPicPr>
        <p:blipFill>
          <a:blip r:embed="rId2">
            <a:alphaModFix amt="39000"/>
            <a:extLst>
              <a:ext uri="{28A0092B-C50C-407E-A947-70E740481C1C}">
                <a14:useLocalDpi xmlns:a14="http://schemas.microsoft.com/office/drawing/2010/main" val="0"/>
              </a:ext>
            </a:extLst>
          </a:blip>
          <a:srcRect/>
          <a:stretch>
            <a:fillRect/>
          </a:stretch>
        </p:blipFill>
        <p:spPr bwMode="auto">
          <a:xfrm>
            <a:off x="194310" y="203239"/>
            <a:ext cx="11807190" cy="6448985"/>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334108" y="615462"/>
            <a:ext cx="11605846" cy="5222629"/>
          </a:xfrm>
        </p:spPr>
        <p:txBody>
          <a:bodyPr>
            <a:normAutofit/>
          </a:bodyPr>
          <a:lstStyle/>
          <a:p>
            <a:pPr algn="ctr"/>
            <a:r>
              <a:rPr lang="en-US" altLang="en-US" sz="6000" b="1" dirty="0">
                <a:solidFill>
                  <a:srgbClr val="002060"/>
                </a:solidFill>
                <a:latin typeface="+mj-lt"/>
              </a:rPr>
              <a:t>Benefits and Introduction to Pump System Optimization and Assessment</a:t>
            </a:r>
            <a:r>
              <a:rPr lang="en-US" altLang="en-US" b="1" dirty="0">
                <a:solidFill>
                  <a:schemeClr val="tx1"/>
                </a:solidFill>
              </a:rPr>
              <a:t/>
            </a:r>
            <a:br>
              <a:rPr lang="en-US" altLang="en-US" b="1" dirty="0">
                <a:solidFill>
                  <a:schemeClr val="tx1"/>
                </a:solidFill>
              </a:rPr>
            </a:br>
            <a:r>
              <a:rPr lang="en-US" altLang="en-US" sz="3200" b="1" dirty="0">
                <a:solidFill>
                  <a:schemeClr val="tx1"/>
                </a:solidFill>
              </a:rPr>
              <a:t/>
            </a:r>
            <a:br>
              <a:rPr lang="en-US" altLang="en-US" sz="3200" b="1" dirty="0">
                <a:solidFill>
                  <a:schemeClr val="tx1"/>
                </a:solidFill>
              </a:rPr>
            </a:br>
            <a:r>
              <a:rPr lang="en-US" sz="3200" dirty="0">
                <a:solidFill>
                  <a:schemeClr val="tx1"/>
                </a:solidFill>
              </a:rPr>
              <a:t/>
            </a:r>
            <a:br>
              <a:rPr lang="en-US" sz="3200" dirty="0">
                <a:solidFill>
                  <a:schemeClr val="tx1"/>
                </a:solidFill>
              </a:rPr>
            </a:br>
            <a:endParaRPr lang="en-US" sz="3200" b="1" dirty="0">
              <a:solidFill>
                <a:schemeClr val="tx1"/>
              </a:solidFill>
            </a:endParaRPr>
          </a:p>
        </p:txBody>
      </p:sp>
    </p:spTree>
    <p:extLst>
      <p:ext uri="{BB962C8B-B14F-4D97-AF65-F5344CB8AC3E}">
        <p14:creationId xmlns:p14="http://schemas.microsoft.com/office/powerpoint/2010/main" val="331154072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823383" y="206187"/>
            <a:ext cx="10545234" cy="1281289"/>
          </a:xfrm>
        </p:spPr>
        <p:txBody>
          <a:bodyPr vert="horz" lIns="91440" tIns="45720" rIns="91440" bIns="45720" rtlCol="0" anchor="ctr">
            <a:noAutofit/>
          </a:bodyPr>
          <a:lstStyle/>
          <a:p>
            <a:pPr algn="ctr"/>
            <a:r>
              <a:rPr lang="en-US" altLang="en-US" b="1" dirty="0">
                <a:solidFill>
                  <a:srgbClr val="002060"/>
                </a:solidFill>
              </a:rPr>
              <a:t>Achievable Benefits of Assessment &amp; Optimization </a:t>
            </a:r>
          </a:p>
        </p:txBody>
      </p:sp>
      <p:sp>
        <p:nvSpPr>
          <p:cNvPr id="12291" name="Rectangle 3"/>
          <p:cNvSpPr>
            <a:spLocks noGrp="1" noChangeArrowheads="1"/>
          </p:cNvSpPr>
          <p:nvPr>
            <p:ph idx="1"/>
          </p:nvPr>
        </p:nvSpPr>
        <p:spPr>
          <a:xfrm>
            <a:off x="823383" y="2043104"/>
            <a:ext cx="10883900" cy="4580536"/>
          </a:xfrm>
        </p:spPr>
        <p:txBody>
          <a:bodyPr>
            <a:normAutofit/>
          </a:bodyPr>
          <a:lstStyle/>
          <a:p>
            <a:pPr marL="342900" indent="-342900">
              <a:buFont typeface="Arial" panose="020B0604020202020204" pitchFamily="34" charset="0"/>
              <a:buChar char="•"/>
              <a:defRPr/>
            </a:pPr>
            <a:r>
              <a:rPr lang="en-US" dirty="0">
                <a:solidFill>
                  <a:schemeClr val="tx2"/>
                </a:solidFill>
                <a:latin typeface="+mj-lt"/>
              </a:rPr>
              <a:t>Bottom Line: increased profitability</a:t>
            </a:r>
          </a:p>
          <a:p>
            <a:pPr marL="342900" indent="-342900">
              <a:buFont typeface="Arial" panose="020B0604020202020204" pitchFamily="34" charset="0"/>
              <a:buChar char="•"/>
              <a:defRPr/>
            </a:pPr>
            <a:r>
              <a:rPr lang="en-US" dirty="0">
                <a:solidFill>
                  <a:schemeClr val="tx2"/>
                </a:solidFill>
                <a:latin typeface="+mj-lt"/>
              </a:rPr>
              <a:t>Energy savings, efficiency improvements and carbon reduction</a:t>
            </a:r>
          </a:p>
          <a:p>
            <a:pPr marL="342900" indent="-342900">
              <a:buFont typeface="Arial" panose="020B0604020202020204" pitchFamily="34" charset="0"/>
              <a:buChar char="•"/>
              <a:defRPr/>
            </a:pPr>
            <a:r>
              <a:rPr lang="en-US" dirty="0">
                <a:solidFill>
                  <a:schemeClr val="tx2"/>
                </a:solidFill>
                <a:latin typeface="+mj-lt"/>
              </a:rPr>
              <a:t>Improve reliability and minimize maintenance</a:t>
            </a:r>
          </a:p>
          <a:p>
            <a:pPr marL="342900" indent="-342900">
              <a:buFont typeface="Arial" panose="020B0604020202020204" pitchFamily="34" charset="0"/>
              <a:buChar char="•"/>
              <a:defRPr/>
            </a:pPr>
            <a:r>
              <a:rPr lang="en-US" dirty="0">
                <a:solidFill>
                  <a:schemeClr val="tx2"/>
                </a:solidFill>
                <a:latin typeface="+mj-lt"/>
              </a:rPr>
              <a:t>Match system equipment to current process market needs</a:t>
            </a:r>
          </a:p>
          <a:p>
            <a:pPr marL="342900" indent="-342900">
              <a:buFont typeface="Arial" panose="020B0604020202020204" pitchFamily="34" charset="0"/>
              <a:buChar char="•"/>
              <a:defRPr/>
            </a:pPr>
            <a:r>
              <a:rPr lang="en-US" dirty="0">
                <a:solidFill>
                  <a:schemeClr val="tx2"/>
                </a:solidFill>
                <a:latin typeface="+mj-lt"/>
              </a:rPr>
              <a:t>Improve productivity and reduce unplanned downtime</a:t>
            </a:r>
          </a:p>
          <a:p>
            <a:pPr marL="342900" indent="-342900">
              <a:buFont typeface="Arial" panose="020B0604020202020204" pitchFamily="34" charset="0"/>
              <a:buChar char="•"/>
              <a:defRPr/>
            </a:pPr>
            <a:r>
              <a:rPr lang="en-US" dirty="0">
                <a:solidFill>
                  <a:schemeClr val="tx2"/>
                </a:solidFill>
                <a:latin typeface="+mj-lt"/>
              </a:rPr>
              <a:t>Consistent quality of end product</a:t>
            </a:r>
          </a:p>
          <a:p>
            <a:pPr marL="342900" indent="-342900">
              <a:buFont typeface="Arial" panose="020B0604020202020204" pitchFamily="34" charset="0"/>
              <a:buChar char="•"/>
              <a:defRPr/>
            </a:pPr>
            <a:r>
              <a:rPr lang="en-US" dirty="0">
                <a:solidFill>
                  <a:schemeClr val="tx2"/>
                </a:solidFill>
                <a:latin typeface="+mj-lt"/>
              </a:rPr>
              <a:t>Achieve corporate energy initiatives and carbon reduction</a:t>
            </a:r>
          </a:p>
          <a:p>
            <a:pPr marL="609616" indent="-609616">
              <a:spcBef>
                <a:spcPts val="967"/>
              </a:spcBef>
              <a:buFont typeface="Arial" panose="020B0604020202020204" pitchFamily="34" charset="0"/>
              <a:buChar char="•"/>
              <a:defRPr/>
            </a:pPr>
            <a:endParaRPr lang="en-US" sz="2933" dirty="0"/>
          </a:p>
        </p:txBody>
      </p:sp>
    </p:spTree>
    <p:extLst>
      <p:ext uri="{BB962C8B-B14F-4D97-AF65-F5344CB8AC3E}">
        <p14:creationId xmlns:p14="http://schemas.microsoft.com/office/powerpoint/2010/main" val="396520063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0323" y="733116"/>
            <a:ext cx="11711354" cy="4389686"/>
          </a:xfrm>
        </p:spPr>
        <p:txBody>
          <a:bodyPr/>
          <a:lstStyle/>
          <a:p>
            <a:pPr lvl="0" algn="ctr">
              <a:spcBef>
                <a:spcPts val="1000"/>
              </a:spcBef>
            </a:pPr>
            <a:r>
              <a:rPr lang="en-US" b="1" dirty="0">
                <a:solidFill>
                  <a:srgbClr val="002060"/>
                </a:solidFill>
                <a:latin typeface="+mj-lt"/>
              </a:rPr>
              <a:t>Pump System Optimization</a:t>
            </a:r>
            <a:r>
              <a:rPr lang="en-US" sz="3600" b="1" dirty="0">
                <a:solidFill>
                  <a:schemeClr val="tx1"/>
                </a:solidFill>
              </a:rPr>
              <a:t/>
            </a:r>
            <a:br>
              <a:rPr lang="en-US" sz="3600" b="1" dirty="0">
                <a:solidFill>
                  <a:schemeClr val="tx1"/>
                </a:solidFill>
              </a:rPr>
            </a:br>
            <a:r>
              <a:rPr lang="en-US" sz="3600" b="1" dirty="0">
                <a:solidFill>
                  <a:schemeClr val="tx1"/>
                </a:solidFill>
              </a:rPr>
              <a:t/>
            </a:r>
            <a:br>
              <a:rPr lang="en-US" sz="3600" b="1" dirty="0">
                <a:solidFill>
                  <a:schemeClr val="tx1"/>
                </a:solidFill>
              </a:rPr>
            </a:br>
            <a:r>
              <a:rPr lang="en-US" altLang="en-US" sz="2800" dirty="0">
                <a:solidFill>
                  <a:prstClr val="black"/>
                </a:solidFill>
                <a:latin typeface="+mj-lt"/>
                <a:ea typeface="+mn-ea"/>
                <a:cs typeface="Times New Roman" panose="02020603050405020304" pitchFamily="18" charset="0"/>
              </a:rPr>
              <a:t>What is System Optimization?</a:t>
            </a:r>
            <a:r>
              <a:rPr lang="en-US" altLang="en-US" sz="2800" i="1" dirty="0">
                <a:solidFill>
                  <a:srgbClr val="465B79"/>
                </a:solidFill>
                <a:latin typeface="+mj-lt"/>
                <a:ea typeface="+mn-ea"/>
                <a:cs typeface="Times New Roman" panose="02020603050405020304" pitchFamily="18" charset="0"/>
              </a:rPr>
              <a:t/>
            </a:r>
            <a:br>
              <a:rPr lang="en-US" altLang="en-US" sz="2800" i="1" dirty="0">
                <a:solidFill>
                  <a:srgbClr val="465B79"/>
                </a:solidFill>
                <a:latin typeface="+mj-lt"/>
                <a:ea typeface="+mn-ea"/>
                <a:cs typeface="Times New Roman" panose="02020603050405020304" pitchFamily="18" charset="0"/>
              </a:rPr>
            </a:br>
            <a:r>
              <a:rPr lang="en-US" altLang="en-US" sz="2800" i="1" dirty="0">
                <a:solidFill>
                  <a:srgbClr val="465B79"/>
                </a:solidFill>
                <a:latin typeface="+mj-lt"/>
                <a:ea typeface="+mn-ea"/>
                <a:cs typeface="Times New Roman" panose="02020603050405020304" pitchFamily="18" charset="0"/>
              </a:rPr>
              <a:t/>
            </a:r>
            <a:br>
              <a:rPr lang="en-US" altLang="en-US" sz="2800" i="1" dirty="0">
                <a:solidFill>
                  <a:srgbClr val="465B79"/>
                </a:solidFill>
                <a:latin typeface="+mj-lt"/>
                <a:ea typeface="+mn-ea"/>
                <a:cs typeface="Times New Roman" panose="02020603050405020304" pitchFamily="18" charset="0"/>
              </a:rPr>
            </a:br>
            <a:r>
              <a:rPr lang="en-US" altLang="en-US" sz="2800" i="1" dirty="0">
                <a:solidFill>
                  <a:srgbClr val="465B79"/>
                </a:solidFill>
                <a:latin typeface="+mj-lt"/>
                <a:ea typeface="+mn-ea"/>
                <a:cs typeface="Times New Roman" panose="02020603050405020304" pitchFamily="18" charset="0"/>
              </a:rPr>
              <a:t>“The process of identifying, understanding and </a:t>
            </a:r>
            <a:r>
              <a:rPr lang="en-US" altLang="en-US" sz="2800" i="1" u="sng" dirty="0">
                <a:solidFill>
                  <a:srgbClr val="C00000"/>
                </a:solidFill>
                <a:latin typeface="+mj-lt"/>
                <a:ea typeface="+mn-ea"/>
                <a:cs typeface="Times New Roman" panose="02020603050405020304" pitchFamily="18" charset="0"/>
              </a:rPr>
              <a:t>cost effectively </a:t>
            </a:r>
            <a:r>
              <a:rPr lang="en-US" altLang="en-US" sz="2800" i="1" dirty="0">
                <a:solidFill>
                  <a:srgbClr val="465B79"/>
                </a:solidFill>
                <a:latin typeface="+mj-lt"/>
                <a:ea typeface="+mn-ea"/>
                <a:cs typeface="Times New Roman" panose="02020603050405020304" pitchFamily="18" charset="0"/>
              </a:rPr>
              <a:t>eliminating unnecessary losses while reducing energy consumption and improving reliability in pumping systems, </a:t>
            </a:r>
            <a:r>
              <a:rPr lang="en-US" altLang="en-US" sz="2800" i="1" u="sng" dirty="0">
                <a:solidFill>
                  <a:srgbClr val="C00000"/>
                </a:solidFill>
                <a:latin typeface="+mj-lt"/>
                <a:ea typeface="+mn-ea"/>
                <a:cs typeface="Times New Roman" panose="02020603050405020304" pitchFamily="18" charset="0"/>
              </a:rPr>
              <a:t>while meeting process requirements</a:t>
            </a:r>
            <a:r>
              <a:rPr lang="en-US" altLang="en-US" sz="2800" i="1" dirty="0">
                <a:solidFill>
                  <a:srgbClr val="465B79"/>
                </a:solidFill>
                <a:latin typeface="+mj-lt"/>
                <a:ea typeface="+mn-ea"/>
                <a:cs typeface="Times New Roman" panose="02020603050405020304" pitchFamily="18" charset="0"/>
              </a:rPr>
              <a:t>, minimizes the cost of ownership over the economic life of the pumping systems.” </a:t>
            </a:r>
            <a:r>
              <a:rPr lang="en-US" altLang="en-US" sz="2600" i="1" dirty="0">
                <a:solidFill>
                  <a:srgbClr val="465B79"/>
                </a:solidFill>
                <a:ea typeface="+mn-ea"/>
                <a:cs typeface="Times New Roman" panose="02020603050405020304" pitchFamily="18" charset="0"/>
              </a:rPr>
              <a:t/>
            </a:r>
            <a:br>
              <a:rPr lang="en-US" altLang="en-US" sz="2600" i="1" dirty="0">
                <a:solidFill>
                  <a:srgbClr val="465B79"/>
                </a:solidFill>
                <a:ea typeface="+mn-ea"/>
                <a:cs typeface="Times New Roman" panose="02020603050405020304" pitchFamily="18" charset="0"/>
              </a:rPr>
            </a:br>
            <a:endParaRPr lang="en-US" sz="3200" dirty="0">
              <a:solidFill>
                <a:schemeClr val="tx1"/>
              </a:solidFill>
            </a:endParaRPr>
          </a:p>
        </p:txBody>
      </p:sp>
      <p:sp>
        <p:nvSpPr>
          <p:cNvPr id="3" name="Rectangle 2"/>
          <p:cNvSpPr/>
          <p:nvPr/>
        </p:nvSpPr>
        <p:spPr>
          <a:xfrm>
            <a:off x="457200" y="5274760"/>
            <a:ext cx="11573489" cy="461665"/>
          </a:xfrm>
          <a:prstGeom prst="rect">
            <a:avLst/>
          </a:prstGeom>
        </p:spPr>
        <p:txBody>
          <a:bodyPr wrap="none">
            <a:spAutoFit/>
          </a:bodyPr>
          <a:lstStyle/>
          <a:p>
            <a:pPr>
              <a:defRPr/>
            </a:pPr>
            <a:r>
              <a:rPr lang="en-US" sz="2400" dirty="0">
                <a:solidFill>
                  <a:schemeClr val="tx2"/>
                </a:solidFill>
                <a:latin typeface="+mj-lt"/>
              </a:rPr>
              <a:t>Ultimately minimizing the cost of ownership over the economic life of the pumping systems</a:t>
            </a:r>
          </a:p>
        </p:txBody>
      </p:sp>
    </p:spTree>
    <p:extLst>
      <p:ext uri="{BB962C8B-B14F-4D97-AF65-F5344CB8AC3E}">
        <p14:creationId xmlns:p14="http://schemas.microsoft.com/office/powerpoint/2010/main" val="52050561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58016" y="365127"/>
            <a:ext cx="11263370" cy="738867"/>
          </a:xfrm>
        </p:spPr>
        <p:txBody>
          <a:bodyPr vert="horz" lIns="91440" tIns="45720" rIns="91440" bIns="45720" rtlCol="0" anchor="ctr">
            <a:noAutofit/>
          </a:bodyPr>
          <a:lstStyle/>
          <a:p>
            <a:pPr algn="ctr"/>
            <a:r>
              <a:rPr lang="en-US" altLang="en-US" dirty="0">
                <a:solidFill>
                  <a:srgbClr val="002060"/>
                </a:solidFill>
                <a:latin typeface="+mj-lt"/>
                <a:cs typeface="+mj-cs"/>
              </a:rPr>
              <a:t>Life Cycle Cost of Typical Pumping System</a:t>
            </a:r>
            <a:r>
              <a:rPr lang="en-US" altLang="en-US" sz="4800" dirty="0">
                <a:solidFill>
                  <a:schemeClr val="tx2"/>
                </a:solidFill>
                <a:latin typeface="+mj-lt"/>
                <a:cs typeface="+mj-cs"/>
              </a:rPr>
              <a:t/>
            </a:r>
            <a:br>
              <a:rPr lang="en-US" altLang="en-US" sz="4800" dirty="0">
                <a:solidFill>
                  <a:schemeClr val="tx2"/>
                </a:solidFill>
                <a:latin typeface="+mj-lt"/>
                <a:cs typeface="+mj-cs"/>
              </a:rPr>
            </a:br>
            <a:endParaRPr lang="en-US" sz="4800" dirty="0">
              <a:solidFill>
                <a:schemeClr val="tx2"/>
              </a:solidFill>
              <a:latin typeface="+mj-lt"/>
              <a:cs typeface="+mj-cs"/>
            </a:endParaRPr>
          </a:p>
        </p:txBody>
      </p:sp>
      <p:sp>
        <p:nvSpPr>
          <p:cNvPr id="5" name="TextBox 4"/>
          <p:cNvSpPr txBox="1"/>
          <p:nvPr/>
        </p:nvSpPr>
        <p:spPr>
          <a:xfrm>
            <a:off x="6530047" y="1719361"/>
            <a:ext cx="5679882" cy="3416320"/>
          </a:xfrm>
          <a:prstGeom prst="rect">
            <a:avLst/>
          </a:prstGeom>
          <a:noFill/>
        </p:spPr>
        <p:txBody>
          <a:bodyPr wrap="square" rtlCol="0">
            <a:spAutoFit/>
          </a:bodyPr>
          <a:lstStyle/>
          <a:p>
            <a:pPr algn="ctr"/>
            <a:r>
              <a:rPr lang="en-US" sz="2400" b="1" u="sng" dirty="0">
                <a:solidFill>
                  <a:schemeClr val="tx2"/>
                </a:solidFill>
                <a:latin typeface="+mj-lt"/>
              </a:rPr>
              <a:t>Focus on Energy &amp; Maintenance </a:t>
            </a:r>
          </a:p>
          <a:p>
            <a:pPr algn="ctr"/>
            <a:r>
              <a:rPr lang="en-US" sz="2400" b="1" u="sng" dirty="0">
                <a:solidFill>
                  <a:schemeClr val="tx2"/>
                </a:solidFill>
                <a:latin typeface="+mj-lt"/>
              </a:rPr>
              <a:t>presents 65% of LCC </a:t>
            </a:r>
          </a:p>
          <a:p>
            <a:pPr algn="ctr"/>
            <a:endParaRPr lang="en-US" sz="2400" b="1" dirty="0">
              <a:solidFill>
                <a:schemeClr val="tx2"/>
              </a:solidFill>
              <a:latin typeface="+mj-lt"/>
            </a:endParaRPr>
          </a:p>
          <a:p>
            <a:pPr algn="ctr"/>
            <a:r>
              <a:rPr lang="en-US" sz="2400" b="1" dirty="0">
                <a:solidFill>
                  <a:schemeClr val="tx2"/>
                </a:solidFill>
                <a:latin typeface="+mj-lt"/>
              </a:rPr>
              <a:t>Focusing on initial cost misses the big picture</a:t>
            </a:r>
          </a:p>
          <a:p>
            <a:pPr algn="ctr"/>
            <a:endParaRPr lang="en-US" sz="2400" b="1" dirty="0">
              <a:solidFill>
                <a:schemeClr val="tx2"/>
              </a:solidFill>
              <a:latin typeface="+mj-lt"/>
            </a:endParaRPr>
          </a:p>
          <a:p>
            <a:pPr algn="ctr"/>
            <a:r>
              <a:rPr lang="en-US" sz="2400" b="1" dirty="0">
                <a:solidFill>
                  <a:schemeClr val="tx2"/>
                </a:solidFill>
                <a:latin typeface="+mj-lt"/>
              </a:rPr>
              <a:t>On average, 20% electrical energy savings is achieved by optimizing a pumping system, but in some cases 65% or more can be realized</a:t>
            </a:r>
          </a:p>
        </p:txBody>
      </p:sp>
      <p:sp>
        <p:nvSpPr>
          <p:cNvPr id="2" name="Slide Number Placeholder 1">
            <a:extLst>
              <a:ext uri="{FF2B5EF4-FFF2-40B4-BE49-F238E27FC236}">
                <a16:creationId xmlns:a16="http://schemas.microsoft.com/office/drawing/2014/main" id="{80C0CF4C-9479-4675-87B4-16098FE77974}"/>
              </a:ext>
            </a:extLst>
          </p:cNvPr>
          <p:cNvSpPr>
            <a:spLocks noGrp="1"/>
          </p:cNvSpPr>
          <p:nvPr>
            <p:ph type="sldNum" sz="quarter" idx="4294967295"/>
          </p:nvPr>
        </p:nvSpPr>
        <p:spPr>
          <a:xfrm>
            <a:off x="5867400" y="4953119"/>
            <a:ext cx="2743200" cy="365125"/>
          </a:xfrm>
          <a:prstGeom prst="rect">
            <a:avLst/>
          </a:prstGeom>
        </p:spPr>
        <p:txBody>
          <a:bodyPr/>
          <a:lstStyle/>
          <a:p>
            <a:fld id="{E2383480-4A55-424C-AB18-D3910E7A9740}" type="slidenum">
              <a:rPr lang="en-US" smtClean="0"/>
              <a:t>38</a:t>
            </a:fld>
            <a:endParaRPr lang="en-US" dirty="0"/>
          </a:p>
        </p:txBody>
      </p:sp>
      <p:pic>
        <p:nvPicPr>
          <p:cNvPr id="6" name="Picture 5"/>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0854" y="1218820"/>
            <a:ext cx="6342529" cy="4484975"/>
          </a:xfrm>
          <a:prstGeom prst="rect">
            <a:avLst/>
          </a:prstGeom>
          <a:noFill/>
          <a:ln>
            <a:solidFill>
              <a:schemeClr val="tx1"/>
            </a:solidFill>
          </a:ln>
        </p:spPr>
      </p:pic>
    </p:spTree>
    <p:extLst>
      <p:ext uri="{BB962C8B-B14F-4D97-AF65-F5344CB8AC3E}">
        <p14:creationId xmlns:p14="http://schemas.microsoft.com/office/powerpoint/2010/main" val="401062207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9" name="Text Box 3"/>
          <p:cNvSpPr txBox="1">
            <a:spLocks noChangeArrowheads="1"/>
          </p:cNvSpPr>
          <p:nvPr/>
        </p:nvSpPr>
        <p:spPr bwMode="auto">
          <a:xfrm>
            <a:off x="307063" y="1025695"/>
            <a:ext cx="6016619" cy="48066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marL="230188" indent="-230188" eaLnBrk="0" hangingPunct="0">
              <a:defRPr>
                <a:solidFill>
                  <a:schemeClr val="tx1"/>
                </a:solidFill>
                <a:latin typeface="Helvetica" panose="020B0604020202020204" pitchFamily="34" charset="0"/>
              </a:defRPr>
            </a:lvl1pPr>
            <a:lvl2pPr marL="742950" indent="-285750" eaLnBrk="0" hangingPunct="0">
              <a:defRPr>
                <a:solidFill>
                  <a:schemeClr val="tx1"/>
                </a:solidFill>
                <a:latin typeface="Helvetica" panose="020B0604020202020204" pitchFamily="34" charset="0"/>
              </a:defRPr>
            </a:lvl2pPr>
            <a:lvl3pPr marL="1143000" indent="-228600" eaLnBrk="0" hangingPunct="0">
              <a:defRPr>
                <a:solidFill>
                  <a:schemeClr val="tx1"/>
                </a:solidFill>
                <a:latin typeface="Helvetica" panose="020B0604020202020204" pitchFamily="34" charset="0"/>
              </a:defRPr>
            </a:lvl3pPr>
            <a:lvl4pPr marL="1600200" indent="-228600" eaLnBrk="0" hangingPunct="0">
              <a:defRPr>
                <a:solidFill>
                  <a:schemeClr val="tx1"/>
                </a:solidFill>
                <a:latin typeface="Helvetica" panose="020B0604020202020204" pitchFamily="34" charset="0"/>
              </a:defRPr>
            </a:lvl4pPr>
            <a:lvl5pPr marL="2057400" indent="-228600" eaLnBrk="0" hangingPunct="0">
              <a:defRPr>
                <a:solidFill>
                  <a:schemeClr val="tx1"/>
                </a:solidFill>
                <a:latin typeface="Helvetica" panose="020B0604020202020204" pitchFamily="34" charset="0"/>
              </a:defRPr>
            </a:lvl5pPr>
            <a:lvl6pPr marL="2514600" indent="-228600" eaLnBrk="0" fontAlgn="base" hangingPunct="0">
              <a:spcBef>
                <a:spcPct val="0"/>
              </a:spcBef>
              <a:spcAft>
                <a:spcPct val="0"/>
              </a:spcAft>
              <a:defRPr>
                <a:solidFill>
                  <a:schemeClr val="tx1"/>
                </a:solidFill>
                <a:latin typeface="Helvetica" panose="020B0604020202020204" pitchFamily="34" charset="0"/>
              </a:defRPr>
            </a:lvl6pPr>
            <a:lvl7pPr marL="2971800" indent="-228600" eaLnBrk="0" fontAlgn="base" hangingPunct="0">
              <a:spcBef>
                <a:spcPct val="0"/>
              </a:spcBef>
              <a:spcAft>
                <a:spcPct val="0"/>
              </a:spcAft>
              <a:defRPr>
                <a:solidFill>
                  <a:schemeClr val="tx1"/>
                </a:solidFill>
                <a:latin typeface="Helvetica" panose="020B0604020202020204" pitchFamily="34" charset="0"/>
              </a:defRPr>
            </a:lvl7pPr>
            <a:lvl8pPr marL="3429000" indent="-228600" eaLnBrk="0" fontAlgn="base" hangingPunct="0">
              <a:spcBef>
                <a:spcPct val="0"/>
              </a:spcBef>
              <a:spcAft>
                <a:spcPct val="0"/>
              </a:spcAft>
              <a:defRPr>
                <a:solidFill>
                  <a:schemeClr val="tx1"/>
                </a:solidFill>
                <a:latin typeface="Helvetica" panose="020B0604020202020204" pitchFamily="34" charset="0"/>
              </a:defRPr>
            </a:lvl8pPr>
            <a:lvl9pPr marL="3886200" indent="-228600" eaLnBrk="0" fontAlgn="base" hangingPunct="0">
              <a:spcBef>
                <a:spcPct val="0"/>
              </a:spcBef>
              <a:spcAft>
                <a:spcPct val="0"/>
              </a:spcAft>
              <a:defRPr>
                <a:solidFill>
                  <a:schemeClr val="tx1"/>
                </a:solidFill>
                <a:latin typeface="Helvetica" panose="020B0604020202020204" pitchFamily="34" charset="0"/>
              </a:defRPr>
            </a:lvl9pPr>
          </a:lstStyle>
          <a:p>
            <a:pPr eaLnBrk="1" hangingPunct="1">
              <a:spcBef>
                <a:spcPct val="20000"/>
              </a:spcBef>
              <a:spcAft>
                <a:spcPct val="15000"/>
              </a:spcAft>
              <a:buClr>
                <a:srgbClr val="F86C3B"/>
              </a:buClr>
              <a:defRPr/>
            </a:pPr>
            <a:r>
              <a:rPr lang="en-US" sz="2471" dirty="0">
                <a:solidFill>
                  <a:schemeClr val="tx2"/>
                </a:solidFill>
                <a:latin typeface="+mj-lt"/>
              </a:rPr>
              <a:t>	Energy cost is a top consideration, but there are also values for non-energy benefits:</a:t>
            </a:r>
          </a:p>
          <a:p>
            <a:pPr lvl="1" eaLnBrk="1" hangingPunct="1">
              <a:spcBef>
                <a:spcPct val="20000"/>
              </a:spcBef>
              <a:spcAft>
                <a:spcPct val="15000"/>
              </a:spcAft>
              <a:buFontTx/>
              <a:buChar char="–"/>
              <a:defRPr/>
            </a:pPr>
            <a:r>
              <a:rPr lang="en-US" sz="2471" dirty="0">
                <a:solidFill>
                  <a:schemeClr val="tx2"/>
                </a:solidFill>
                <a:latin typeface="+mj-lt"/>
              </a:rPr>
              <a:t>Higher Reliability</a:t>
            </a:r>
          </a:p>
          <a:p>
            <a:pPr lvl="1" eaLnBrk="1" hangingPunct="1">
              <a:spcBef>
                <a:spcPct val="20000"/>
              </a:spcBef>
              <a:spcAft>
                <a:spcPct val="15000"/>
              </a:spcAft>
              <a:buFontTx/>
              <a:buChar char="–"/>
              <a:defRPr/>
            </a:pPr>
            <a:r>
              <a:rPr lang="en-US" sz="2471" dirty="0">
                <a:solidFill>
                  <a:schemeClr val="tx2"/>
                </a:solidFill>
                <a:latin typeface="+mj-lt"/>
              </a:rPr>
              <a:t>Increase Productivity</a:t>
            </a:r>
          </a:p>
          <a:p>
            <a:pPr lvl="1" eaLnBrk="1" hangingPunct="1">
              <a:spcBef>
                <a:spcPct val="20000"/>
              </a:spcBef>
              <a:spcAft>
                <a:spcPct val="15000"/>
              </a:spcAft>
              <a:buFontTx/>
              <a:buChar char="–"/>
              <a:defRPr/>
            </a:pPr>
            <a:r>
              <a:rPr lang="en-US" sz="2471" dirty="0">
                <a:solidFill>
                  <a:schemeClr val="tx2"/>
                </a:solidFill>
                <a:latin typeface="+mj-lt"/>
              </a:rPr>
              <a:t>Less Equipment Wear and Tear</a:t>
            </a:r>
          </a:p>
          <a:p>
            <a:pPr lvl="1" eaLnBrk="1" hangingPunct="1">
              <a:spcBef>
                <a:spcPct val="20000"/>
              </a:spcBef>
              <a:spcAft>
                <a:spcPct val="15000"/>
              </a:spcAft>
              <a:buFontTx/>
              <a:buChar char="–"/>
              <a:defRPr/>
            </a:pPr>
            <a:r>
              <a:rPr lang="en-US" sz="2471" dirty="0">
                <a:solidFill>
                  <a:schemeClr val="tx2"/>
                </a:solidFill>
                <a:latin typeface="+mj-lt"/>
              </a:rPr>
              <a:t>Reduce Maintenance Cost</a:t>
            </a:r>
          </a:p>
          <a:p>
            <a:pPr lvl="1" eaLnBrk="1" hangingPunct="1">
              <a:spcBef>
                <a:spcPct val="20000"/>
              </a:spcBef>
              <a:spcAft>
                <a:spcPct val="15000"/>
              </a:spcAft>
              <a:buFontTx/>
              <a:buChar char="–"/>
              <a:defRPr/>
            </a:pPr>
            <a:r>
              <a:rPr lang="en-US" sz="2471" dirty="0">
                <a:solidFill>
                  <a:schemeClr val="tx2"/>
                </a:solidFill>
                <a:latin typeface="+mj-lt"/>
              </a:rPr>
              <a:t>Reduce Production Losses</a:t>
            </a:r>
          </a:p>
          <a:p>
            <a:pPr lvl="1" eaLnBrk="1" hangingPunct="1">
              <a:spcBef>
                <a:spcPct val="20000"/>
              </a:spcBef>
              <a:spcAft>
                <a:spcPct val="15000"/>
              </a:spcAft>
              <a:buFontTx/>
              <a:buChar char="–"/>
              <a:defRPr/>
            </a:pPr>
            <a:r>
              <a:rPr lang="en-US" sz="2471" dirty="0">
                <a:solidFill>
                  <a:schemeClr val="tx2"/>
                </a:solidFill>
                <a:latin typeface="+mj-lt"/>
              </a:rPr>
              <a:t>Increase Capacity Utilization</a:t>
            </a:r>
          </a:p>
          <a:p>
            <a:pPr lvl="1" eaLnBrk="1" hangingPunct="1">
              <a:spcBef>
                <a:spcPct val="20000"/>
              </a:spcBef>
              <a:spcAft>
                <a:spcPct val="15000"/>
              </a:spcAft>
              <a:buFontTx/>
              <a:buChar char="–"/>
              <a:defRPr/>
            </a:pPr>
            <a:r>
              <a:rPr lang="en-US" sz="2471" dirty="0">
                <a:solidFill>
                  <a:schemeClr val="tx2"/>
                </a:solidFill>
                <a:latin typeface="+mj-lt"/>
              </a:rPr>
              <a:t>Reduce Environmental Impact</a:t>
            </a:r>
          </a:p>
          <a:p>
            <a:pPr lvl="1" eaLnBrk="1" hangingPunct="1">
              <a:spcBef>
                <a:spcPct val="20000"/>
              </a:spcBef>
              <a:spcAft>
                <a:spcPct val="15000"/>
              </a:spcAft>
              <a:buFontTx/>
              <a:buChar char="–"/>
              <a:defRPr/>
            </a:pPr>
            <a:r>
              <a:rPr lang="en-US" sz="2471" dirty="0">
                <a:solidFill>
                  <a:schemeClr val="tx2"/>
                </a:solidFill>
                <a:latin typeface="+mj-lt"/>
              </a:rPr>
              <a:t>Increase plant safety</a:t>
            </a:r>
          </a:p>
          <a:p>
            <a:pPr lvl="1" eaLnBrk="1" hangingPunct="1">
              <a:spcBef>
                <a:spcPct val="20000"/>
              </a:spcBef>
              <a:spcAft>
                <a:spcPct val="15000"/>
              </a:spcAft>
              <a:buClr>
                <a:srgbClr val="F86C3B"/>
              </a:buClr>
              <a:buFontTx/>
              <a:buChar char="•"/>
              <a:defRPr/>
            </a:pPr>
            <a:endParaRPr lang="en-US" sz="2471" dirty="0">
              <a:latin typeface="+mj-lt"/>
            </a:endParaRPr>
          </a:p>
          <a:p>
            <a:pPr lvl="1" eaLnBrk="1" hangingPunct="1">
              <a:spcBef>
                <a:spcPct val="20000"/>
              </a:spcBef>
              <a:spcAft>
                <a:spcPct val="15000"/>
              </a:spcAft>
              <a:buClr>
                <a:srgbClr val="F86C3B"/>
              </a:buClr>
              <a:buFontTx/>
              <a:buChar char="•"/>
              <a:defRPr/>
            </a:pPr>
            <a:endParaRPr lang="en-US" sz="2118" dirty="0">
              <a:latin typeface="+mj-lt"/>
            </a:endParaRPr>
          </a:p>
        </p:txBody>
      </p:sp>
      <p:sp>
        <p:nvSpPr>
          <p:cNvPr id="22530" name="Rectangle 2"/>
          <p:cNvSpPr>
            <a:spLocks noGrp="1" noChangeArrowheads="1"/>
          </p:cNvSpPr>
          <p:nvPr>
            <p:ph type="title"/>
          </p:nvPr>
        </p:nvSpPr>
        <p:spPr>
          <a:xfrm>
            <a:off x="0" y="373307"/>
            <a:ext cx="12192000" cy="498278"/>
          </a:xfrm>
        </p:spPr>
        <p:txBody>
          <a:bodyPr vert="horz" lIns="91440" tIns="45720" rIns="91440" bIns="45720" rtlCol="0" anchor="ctr">
            <a:noAutofit/>
          </a:bodyPr>
          <a:lstStyle/>
          <a:p>
            <a:pPr algn="ctr"/>
            <a:r>
              <a:rPr lang="en-US" altLang="en-US" b="1" dirty="0">
                <a:solidFill>
                  <a:srgbClr val="002060"/>
                </a:solidFill>
              </a:rPr>
              <a:t>Look Beyond Energy Savings</a:t>
            </a:r>
          </a:p>
        </p:txBody>
      </p:sp>
      <p:sp>
        <p:nvSpPr>
          <p:cNvPr id="24582" name="TextBox 5"/>
          <p:cNvSpPr txBox="1">
            <a:spLocks noChangeArrowheads="1"/>
          </p:cNvSpPr>
          <p:nvPr/>
        </p:nvSpPr>
        <p:spPr bwMode="auto">
          <a:xfrm>
            <a:off x="1" y="6481234"/>
            <a:ext cx="1035051" cy="3284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defRPr>
                <a:solidFill>
                  <a:schemeClr val="tx1"/>
                </a:solidFill>
                <a:latin typeface="Helvetica" panose="020B0604020202020204" pitchFamily="34" charset="0"/>
              </a:defRPr>
            </a:lvl1pPr>
            <a:lvl2pPr marL="742950" indent="-285750" eaLnBrk="0" hangingPunct="0">
              <a:defRPr>
                <a:solidFill>
                  <a:schemeClr val="tx1"/>
                </a:solidFill>
                <a:latin typeface="Helvetica" panose="020B0604020202020204" pitchFamily="34" charset="0"/>
              </a:defRPr>
            </a:lvl2pPr>
            <a:lvl3pPr marL="1143000" indent="-228600" eaLnBrk="0" hangingPunct="0">
              <a:defRPr>
                <a:solidFill>
                  <a:schemeClr val="tx1"/>
                </a:solidFill>
                <a:latin typeface="Helvetica" panose="020B0604020202020204" pitchFamily="34" charset="0"/>
              </a:defRPr>
            </a:lvl3pPr>
            <a:lvl4pPr marL="1600200" indent="-228600" eaLnBrk="0" hangingPunct="0">
              <a:defRPr>
                <a:solidFill>
                  <a:schemeClr val="tx1"/>
                </a:solidFill>
                <a:latin typeface="Helvetica" panose="020B0604020202020204" pitchFamily="34" charset="0"/>
              </a:defRPr>
            </a:lvl4pPr>
            <a:lvl5pPr marL="2057400" indent="-228600" eaLnBrk="0" hangingPunct="0">
              <a:defRPr>
                <a:solidFill>
                  <a:schemeClr val="tx1"/>
                </a:solidFill>
                <a:latin typeface="Helvetica" panose="020B0604020202020204" pitchFamily="34" charset="0"/>
              </a:defRPr>
            </a:lvl5pPr>
            <a:lvl6pPr marL="2514600" indent="-228600" eaLnBrk="0" fontAlgn="base" hangingPunct="0">
              <a:spcBef>
                <a:spcPct val="0"/>
              </a:spcBef>
              <a:spcAft>
                <a:spcPct val="0"/>
              </a:spcAft>
              <a:defRPr>
                <a:solidFill>
                  <a:schemeClr val="tx1"/>
                </a:solidFill>
                <a:latin typeface="Helvetica" panose="020B0604020202020204" pitchFamily="34" charset="0"/>
              </a:defRPr>
            </a:lvl6pPr>
            <a:lvl7pPr marL="2971800" indent="-228600" eaLnBrk="0" fontAlgn="base" hangingPunct="0">
              <a:spcBef>
                <a:spcPct val="0"/>
              </a:spcBef>
              <a:spcAft>
                <a:spcPct val="0"/>
              </a:spcAft>
              <a:defRPr>
                <a:solidFill>
                  <a:schemeClr val="tx1"/>
                </a:solidFill>
                <a:latin typeface="Helvetica" panose="020B0604020202020204" pitchFamily="34" charset="0"/>
              </a:defRPr>
            </a:lvl7pPr>
            <a:lvl8pPr marL="3429000" indent="-228600" eaLnBrk="0" fontAlgn="base" hangingPunct="0">
              <a:spcBef>
                <a:spcPct val="0"/>
              </a:spcBef>
              <a:spcAft>
                <a:spcPct val="0"/>
              </a:spcAft>
              <a:defRPr>
                <a:solidFill>
                  <a:schemeClr val="tx1"/>
                </a:solidFill>
                <a:latin typeface="Helvetica" panose="020B0604020202020204" pitchFamily="34" charset="0"/>
              </a:defRPr>
            </a:lvl8pPr>
            <a:lvl9pPr marL="3886200" indent="-228600" eaLnBrk="0" fontAlgn="base" hangingPunct="0">
              <a:spcBef>
                <a:spcPct val="0"/>
              </a:spcBef>
              <a:spcAft>
                <a:spcPct val="0"/>
              </a:spcAft>
              <a:defRPr>
                <a:solidFill>
                  <a:schemeClr val="tx1"/>
                </a:solidFill>
                <a:latin typeface="Helvetica" panose="020B0604020202020204" pitchFamily="34" charset="0"/>
              </a:defRPr>
            </a:lvl9pPr>
          </a:lstStyle>
          <a:p>
            <a:pPr algn="ctr" eaLnBrk="1" hangingPunct="1">
              <a:defRPr/>
            </a:pPr>
            <a:endParaRPr lang="en-US" sz="2134" dirty="0">
              <a:latin typeface="+mj-lt"/>
              <a:cs typeface="Arial" panose="020B0604020202020204" pitchFamily="34" charset="0"/>
            </a:endParaRPr>
          </a:p>
        </p:txBody>
      </p:sp>
      <p:pic>
        <p:nvPicPr>
          <p:cNvPr id="6" name="Content Placeholder 3">
            <a:extLst>
              <a:ext uri="{FF2B5EF4-FFF2-40B4-BE49-F238E27FC236}">
                <a16:creationId xmlns:a16="http://schemas.microsoft.com/office/drawing/2014/main" id="{92E6AAD7-67A2-435B-AEFE-7F611E71A9AC}"/>
              </a:ext>
            </a:extLst>
          </p:cNvPr>
          <p:cNvPicPr>
            <a:picLocks noGrp="1" noChangeAspect="1"/>
          </p:cNvPicPr>
          <p:nvPr/>
        </p:nvPicPr>
        <p:blipFill>
          <a:blip r:embed="rId3"/>
          <a:stretch>
            <a:fillRect/>
          </a:stretch>
        </p:blipFill>
        <p:spPr>
          <a:xfrm>
            <a:off x="6096000" y="1689678"/>
            <a:ext cx="5894357" cy="4467091"/>
          </a:xfrm>
          <a:prstGeom prst="rect">
            <a:avLst/>
          </a:prstGeom>
        </p:spPr>
      </p:pic>
      <p:sp>
        <p:nvSpPr>
          <p:cNvPr id="7" name="Text Box 4">
            <a:extLst>
              <a:ext uri="{FF2B5EF4-FFF2-40B4-BE49-F238E27FC236}">
                <a16:creationId xmlns:a16="http://schemas.microsoft.com/office/drawing/2014/main" id="{B196DDD6-866C-4F6E-AAE9-AC4FDE7DF05B}"/>
              </a:ext>
            </a:extLst>
          </p:cNvPr>
          <p:cNvSpPr txBox="1">
            <a:spLocks noChangeArrowheads="1"/>
          </p:cNvSpPr>
          <p:nvPr/>
        </p:nvSpPr>
        <p:spPr bwMode="auto">
          <a:xfrm>
            <a:off x="7145357" y="1166931"/>
            <a:ext cx="420844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Helvetica" panose="020B0604020202020204" pitchFamily="34" charset="0"/>
              </a:defRPr>
            </a:lvl1pPr>
            <a:lvl2pPr marL="742950" indent="-285750" eaLnBrk="0" hangingPunct="0">
              <a:defRPr>
                <a:solidFill>
                  <a:schemeClr val="tx1"/>
                </a:solidFill>
                <a:latin typeface="Helvetica" panose="020B0604020202020204" pitchFamily="34" charset="0"/>
              </a:defRPr>
            </a:lvl2pPr>
            <a:lvl3pPr marL="1143000" indent="-228600" eaLnBrk="0" hangingPunct="0">
              <a:defRPr>
                <a:solidFill>
                  <a:schemeClr val="tx1"/>
                </a:solidFill>
                <a:latin typeface="Helvetica" panose="020B0604020202020204" pitchFamily="34" charset="0"/>
              </a:defRPr>
            </a:lvl3pPr>
            <a:lvl4pPr marL="1600200" indent="-228600" eaLnBrk="0" hangingPunct="0">
              <a:defRPr>
                <a:solidFill>
                  <a:schemeClr val="tx1"/>
                </a:solidFill>
                <a:latin typeface="Helvetica" panose="020B0604020202020204" pitchFamily="34" charset="0"/>
              </a:defRPr>
            </a:lvl4pPr>
            <a:lvl5pPr marL="2057400" indent="-228600" eaLnBrk="0" hangingPunct="0">
              <a:defRPr>
                <a:solidFill>
                  <a:schemeClr val="tx1"/>
                </a:solidFill>
                <a:latin typeface="Helvetica" panose="020B0604020202020204" pitchFamily="34" charset="0"/>
              </a:defRPr>
            </a:lvl5pPr>
            <a:lvl6pPr marL="2514600" indent="-228600" eaLnBrk="0" fontAlgn="base" hangingPunct="0">
              <a:spcBef>
                <a:spcPct val="0"/>
              </a:spcBef>
              <a:spcAft>
                <a:spcPct val="0"/>
              </a:spcAft>
              <a:defRPr>
                <a:solidFill>
                  <a:schemeClr val="tx1"/>
                </a:solidFill>
                <a:latin typeface="Helvetica" panose="020B0604020202020204" pitchFamily="34" charset="0"/>
              </a:defRPr>
            </a:lvl6pPr>
            <a:lvl7pPr marL="2971800" indent="-228600" eaLnBrk="0" fontAlgn="base" hangingPunct="0">
              <a:spcBef>
                <a:spcPct val="0"/>
              </a:spcBef>
              <a:spcAft>
                <a:spcPct val="0"/>
              </a:spcAft>
              <a:defRPr>
                <a:solidFill>
                  <a:schemeClr val="tx1"/>
                </a:solidFill>
                <a:latin typeface="Helvetica" panose="020B0604020202020204" pitchFamily="34" charset="0"/>
              </a:defRPr>
            </a:lvl7pPr>
            <a:lvl8pPr marL="3429000" indent="-228600" eaLnBrk="0" fontAlgn="base" hangingPunct="0">
              <a:spcBef>
                <a:spcPct val="0"/>
              </a:spcBef>
              <a:spcAft>
                <a:spcPct val="0"/>
              </a:spcAft>
              <a:defRPr>
                <a:solidFill>
                  <a:schemeClr val="tx1"/>
                </a:solidFill>
                <a:latin typeface="Helvetica" panose="020B0604020202020204" pitchFamily="34" charset="0"/>
              </a:defRPr>
            </a:lvl8pPr>
            <a:lvl9pPr marL="3886200" indent="-228600" eaLnBrk="0" fontAlgn="base" hangingPunct="0">
              <a:spcBef>
                <a:spcPct val="0"/>
              </a:spcBef>
              <a:spcAft>
                <a:spcPct val="0"/>
              </a:spcAft>
              <a:defRPr>
                <a:solidFill>
                  <a:schemeClr val="tx1"/>
                </a:solidFill>
                <a:latin typeface="Helvetica" panose="020B0604020202020204" pitchFamily="34" charset="0"/>
              </a:defRPr>
            </a:lvl9pPr>
          </a:lstStyle>
          <a:p>
            <a:pPr eaLnBrk="1" hangingPunct="1">
              <a:defRPr/>
            </a:pPr>
            <a:r>
              <a:rPr lang="en-US" sz="3600" dirty="0">
                <a:solidFill>
                  <a:schemeClr val="tx2"/>
                </a:solidFill>
                <a:latin typeface="+mj-lt"/>
              </a:rPr>
              <a:t>Efficiency = Reliability</a:t>
            </a:r>
          </a:p>
        </p:txBody>
      </p:sp>
    </p:spTree>
    <p:extLst>
      <p:ext uri="{BB962C8B-B14F-4D97-AF65-F5344CB8AC3E}">
        <p14:creationId xmlns:p14="http://schemas.microsoft.com/office/powerpoint/2010/main" val="149755812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99151" y="1344601"/>
            <a:ext cx="11876184" cy="4472305"/>
          </a:xfrm>
        </p:spPr>
        <p:txBody>
          <a:bodyPr>
            <a:normAutofit/>
          </a:bodyPr>
          <a:lstStyle/>
          <a:p>
            <a:pPr marL="457200" indent="-457200">
              <a:buFont typeface="Arial" panose="020B0604020202020204" pitchFamily="34" charset="0"/>
              <a:buChar char="•"/>
            </a:pPr>
            <a:r>
              <a:rPr lang="en-US" altLang="en-US" b="0" dirty="0"/>
              <a:t>Opportunities exist in new/existing systems</a:t>
            </a:r>
          </a:p>
          <a:p>
            <a:pPr marL="457200" indent="-457200">
              <a:buFont typeface="Arial" panose="020B0604020202020204" pitchFamily="34" charset="0"/>
              <a:buChar char="•"/>
            </a:pPr>
            <a:r>
              <a:rPr lang="en-US" altLang="en-US" b="0" dirty="0"/>
              <a:t>New – More items can be addressed cost effectively</a:t>
            </a:r>
          </a:p>
          <a:p>
            <a:pPr marL="457200" indent="-457200">
              <a:buFont typeface="Arial" panose="020B0604020202020204" pitchFamily="34" charset="0"/>
              <a:buChar char="•"/>
            </a:pPr>
            <a:r>
              <a:rPr lang="en-US" altLang="en-US" b="0" dirty="0"/>
              <a:t>Existing – Generally controls and pump upgrades. System (i.e. piping) changes limited to address reliability/safety</a:t>
            </a:r>
          </a:p>
          <a:p>
            <a:endParaRPr lang="en-US" dirty="0"/>
          </a:p>
        </p:txBody>
      </p:sp>
      <p:sp>
        <p:nvSpPr>
          <p:cNvPr id="3" name="Title 2"/>
          <p:cNvSpPr>
            <a:spLocks noGrp="1"/>
          </p:cNvSpPr>
          <p:nvPr>
            <p:ph type="title"/>
          </p:nvPr>
        </p:nvSpPr>
        <p:spPr>
          <a:xfrm>
            <a:off x="158263" y="356073"/>
            <a:ext cx="11904784" cy="738867"/>
          </a:xfrm>
        </p:spPr>
        <p:txBody>
          <a:bodyPr>
            <a:normAutofit/>
          </a:bodyPr>
          <a:lstStyle/>
          <a:p>
            <a:pPr algn="ctr"/>
            <a:r>
              <a:rPr lang="en-US" altLang="en-US" dirty="0">
                <a:solidFill>
                  <a:srgbClr val="002060"/>
                </a:solidFill>
              </a:rPr>
              <a:t>Opportunities in New Design / Existing Design</a:t>
            </a:r>
            <a:endParaRPr lang="en-US" dirty="0">
              <a:solidFill>
                <a:srgbClr val="002060"/>
              </a:solidFill>
            </a:endParaRPr>
          </a:p>
        </p:txBody>
      </p:sp>
      <p:pic>
        <p:nvPicPr>
          <p:cNvPr id="4" name="Picture 3"/>
          <p:cNvPicPr>
            <a:picLocks noChangeAspect="1"/>
          </p:cNvPicPr>
          <p:nvPr/>
        </p:nvPicPr>
        <p:blipFill>
          <a:blip r:embed="rId3"/>
          <a:stretch>
            <a:fillRect/>
          </a:stretch>
        </p:blipFill>
        <p:spPr>
          <a:xfrm>
            <a:off x="7282148" y="3163516"/>
            <a:ext cx="4909851" cy="2972366"/>
          </a:xfrm>
          <a:prstGeom prst="rect">
            <a:avLst/>
          </a:prstGeom>
        </p:spPr>
      </p:pic>
      <p:sp>
        <p:nvSpPr>
          <p:cNvPr id="5" name="Rectangle 4"/>
          <p:cNvSpPr/>
          <p:nvPr/>
        </p:nvSpPr>
        <p:spPr>
          <a:xfrm>
            <a:off x="86298" y="3045812"/>
            <a:ext cx="7208704" cy="1771767"/>
          </a:xfrm>
          <a:prstGeom prst="rect">
            <a:avLst/>
          </a:prstGeom>
        </p:spPr>
        <p:txBody>
          <a:bodyPr vert="horz" lIns="91440" tIns="45720" rIns="91440" bIns="45720" rtlCol="0" anchor="t">
            <a:normAutofit/>
          </a:bodyPr>
          <a:lstStyle/>
          <a:p>
            <a:pPr marL="457200" indent="-457200" defTabSz="914400">
              <a:lnSpc>
                <a:spcPct val="90000"/>
              </a:lnSpc>
              <a:spcBef>
                <a:spcPts val="1000"/>
              </a:spcBef>
              <a:buFont typeface="Arial" panose="020B0604020202020204" pitchFamily="34" charset="0"/>
              <a:buChar char="•"/>
            </a:pPr>
            <a:r>
              <a:rPr lang="en-US" altLang="en-US" sz="2400" dirty="0">
                <a:solidFill>
                  <a:srgbClr val="465B79"/>
                </a:solidFill>
                <a:latin typeface="+mj-lt"/>
                <a:cs typeface="Arial" panose="020B0604020202020204" pitchFamily="34" charset="0"/>
              </a:rPr>
              <a:t>Operating points have costs</a:t>
            </a:r>
          </a:p>
          <a:p>
            <a:pPr marL="457200" indent="-457200" defTabSz="914400">
              <a:lnSpc>
                <a:spcPct val="90000"/>
              </a:lnSpc>
              <a:spcBef>
                <a:spcPts val="1000"/>
              </a:spcBef>
              <a:buFont typeface="Arial" panose="020B0604020202020204" pitchFamily="34" charset="0"/>
              <a:buChar char="•"/>
            </a:pPr>
            <a:r>
              <a:rPr lang="en-US" altLang="en-US" sz="2400" dirty="0">
                <a:solidFill>
                  <a:srgbClr val="465B79"/>
                </a:solidFill>
                <a:latin typeface="+mj-lt"/>
                <a:cs typeface="Arial"/>
              </a:rPr>
              <a:t>Is this the most cost effective operating point for the system (energy &amp; reliability)?</a:t>
            </a:r>
          </a:p>
        </p:txBody>
      </p:sp>
    </p:spTree>
    <p:extLst>
      <p:ext uri="{BB962C8B-B14F-4D97-AF65-F5344CB8AC3E}">
        <p14:creationId xmlns:p14="http://schemas.microsoft.com/office/powerpoint/2010/main" val="1650268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78988" y="1714301"/>
            <a:ext cx="6166728" cy="1192246"/>
          </a:xfrm>
        </p:spPr>
        <p:txBody>
          <a:bodyPr>
            <a:noAutofit/>
          </a:bodyPr>
          <a:lstStyle/>
          <a:p>
            <a:pPr marL="342900" indent="-342900">
              <a:buFont typeface="Arial" panose="020B0604020202020204" pitchFamily="34" charset="0"/>
              <a:buChar char="•"/>
            </a:pPr>
            <a:r>
              <a:rPr lang="en-US" altLang="en-US" b="0" dirty="0"/>
              <a:t>By choosing different pumps, the pump curve can be adjusted</a:t>
            </a:r>
          </a:p>
          <a:p>
            <a:pPr lvl="1"/>
            <a:r>
              <a:rPr lang="en-US" altLang="en-US" dirty="0">
                <a:latin typeface="+mj-lt"/>
                <a:cs typeface="Arial" panose="020B0604020202020204" pitchFamily="34" charset="0"/>
              </a:rPr>
              <a:t>The pump efficiency and BEP also adjust</a:t>
            </a:r>
          </a:p>
          <a:p>
            <a:pPr marL="342900" indent="-342900">
              <a:buFont typeface="Arial" panose="020B0604020202020204" pitchFamily="34" charset="0"/>
              <a:buChar char="•"/>
            </a:pPr>
            <a:r>
              <a:rPr lang="en-US" altLang="en-US" b="0" dirty="0"/>
              <a:t>The pump curve can also be changed by changing the impeller size or (fixed) speed</a:t>
            </a:r>
          </a:p>
          <a:p>
            <a:endParaRPr lang="en-US" sz="3200" dirty="0"/>
          </a:p>
        </p:txBody>
      </p:sp>
      <p:sp>
        <p:nvSpPr>
          <p:cNvPr id="3" name="Title 2"/>
          <p:cNvSpPr>
            <a:spLocks noGrp="1"/>
          </p:cNvSpPr>
          <p:nvPr>
            <p:ph type="title"/>
          </p:nvPr>
        </p:nvSpPr>
        <p:spPr>
          <a:xfrm>
            <a:off x="175847" y="111653"/>
            <a:ext cx="11799276" cy="1316209"/>
          </a:xfrm>
        </p:spPr>
        <p:txBody>
          <a:bodyPr/>
          <a:lstStyle/>
          <a:p>
            <a:pPr algn="ctr"/>
            <a:r>
              <a:rPr lang="en-US" altLang="en-US" dirty="0">
                <a:solidFill>
                  <a:srgbClr val="002060"/>
                </a:solidFill>
              </a:rPr>
              <a:t>Effecting Cost Reduction: Pumps</a:t>
            </a:r>
            <a:endParaRPr lang="en-US" dirty="0">
              <a:solidFill>
                <a:srgbClr val="002060"/>
              </a:solidFill>
            </a:endParaRPr>
          </a:p>
        </p:txBody>
      </p:sp>
      <p:pic>
        <p:nvPicPr>
          <p:cNvPr id="4" name="Picture 3"/>
          <p:cNvPicPr>
            <a:picLocks noChangeAspect="1"/>
          </p:cNvPicPr>
          <p:nvPr/>
        </p:nvPicPr>
        <p:blipFill>
          <a:blip r:embed="rId3"/>
          <a:stretch>
            <a:fillRect/>
          </a:stretch>
        </p:blipFill>
        <p:spPr>
          <a:xfrm>
            <a:off x="6198276" y="1916935"/>
            <a:ext cx="5993724" cy="3572718"/>
          </a:xfrm>
          <a:prstGeom prst="rect">
            <a:avLst/>
          </a:prstGeom>
        </p:spPr>
      </p:pic>
    </p:spTree>
    <p:extLst>
      <p:ext uri="{BB962C8B-B14F-4D97-AF65-F5344CB8AC3E}">
        <p14:creationId xmlns:p14="http://schemas.microsoft.com/office/powerpoint/2010/main" val="250976770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26411" y="1427862"/>
            <a:ext cx="8770751" cy="3991429"/>
          </a:xfrm>
        </p:spPr>
        <p:txBody>
          <a:bodyPr>
            <a:normAutofit/>
          </a:bodyPr>
          <a:lstStyle/>
          <a:p>
            <a:r>
              <a:rPr lang="en-US" altLang="en-US" dirty="0"/>
              <a:t>The system curve can be adjusted by using:</a:t>
            </a:r>
          </a:p>
          <a:p>
            <a:pPr lvl="1"/>
            <a:r>
              <a:rPr lang="en-US" altLang="en-US" dirty="0">
                <a:latin typeface="+mj-lt"/>
                <a:cs typeface="Arial" panose="020B0604020202020204" pitchFamily="34" charset="0"/>
              </a:rPr>
              <a:t>Different pipe sizes </a:t>
            </a:r>
          </a:p>
          <a:p>
            <a:pPr lvl="1"/>
            <a:r>
              <a:rPr lang="en-US" altLang="en-US" dirty="0">
                <a:latin typeface="+mj-lt"/>
                <a:cs typeface="Arial" panose="020B0604020202020204" pitchFamily="34" charset="0"/>
              </a:rPr>
              <a:t>Different layout</a:t>
            </a:r>
          </a:p>
          <a:p>
            <a:pPr lvl="1"/>
            <a:r>
              <a:rPr lang="en-US" altLang="en-US" dirty="0">
                <a:latin typeface="+mj-lt"/>
                <a:cs typeface="Arial" panose="020B0604020202020204" pitchFamily="34" charset="0"/>
              </a:rPr>
              <a:t>Different pipe material</a:t>
            </a:r>
          </a:p>
          <a:p>
            <a:pPr lvl="1"/>
            <a:r>
              <a:rPr lang="en-US" altLang="en-US" dirty="0">
                <a:latin typeface="+mj-lt"/>
                <a:cs typeface="Arial" panose="020B0604020202020204" pitchFamily="34" charset="0"/>
              </a:rPr>
              <a:t>Different components</a:t>
            </a:r>
          </a:p>
          <a:p>
            <a:pPr lvl="1"/>
            <a:r>
              <a:rPr lang="en-US" altLang="en-US" dirty="0">
                <a:latin typeface="+mj-lt"/>
                <a:cs typeface="Arial" panose="020B0604020202020204" pitchFamily="34" charset="0"/>
              </a:rPr>
              <a:t>Etc.</a:t>
            </a:r>
          </a:p>
          <a:p>
            <a:endParaRPr lang="en-US" sz="3200" dirty="0"/>
          </a:p>
        </p:txBody>
      </p:sp>
      <p:sp>
        <p:nvSpPr>
          <p:cNvPr id="3" name="Title 2"/>
          <p:cNvSpPr>
            <a:spLocks noGrp="1"/>
          </p:cNvSpPr>
          <p:nvPr>
            <p:ph type="title"/>
          </p:nvPr>
        </p:nvSpPr>
        <p:spPr>
          <a:xfrm>
            <a:off x="175846" y="164484"/>
            <a:ext cx="11887199" cy="1333391"/>
          </a:xfrm>
        </p:spPr>
        <p:txBody>
          <a:bodyPr/>
          <a:lstStyle/>
          <a:p>
            <a:pPr algn="ctr"/>
            <a:r>
              <a:rPr lang="en-US" altLang="en-US" dirty="0">
                <a:solidFill>
                  <a:srgbClr val="002060"/>
                </a:solidFill>
              </a:rPr>
              <a:t>Effecting Cost Reduction: System</a:t>
            </a:r>
            <a:endParaRPr lang="en-US" dirty="0">
              <a:solidFill>
                <a:srgbClr val="002060"/>
              </a:solidFill>
            </a:endParaRPr>
          </a:p>
        </p:txBody>
      </p:sp>
      <p:grpSp>
        <p:nvGrpSpPr>
          <p:cNvPr id="4" name="Group 4">
            <a:extLst>
              <a:ext uri="{FF2B5EF4-FFF2-40B4-BE49-F238E27FC236}">
                <a16:creationId xmlns:a16="http://schemas.microsoft.com/office/drawing/2014/main" id="{387E89C4-86AC-46AF-8335-520C2929D405}"/>
              </a:ext>
            </a:extLst>
          </p:cNvPr>
          <p:cNvGrpSpPr>
            <a:grpSpLocks/>
          </p:cNvGrpSpPr>
          <p:nvPr/>
        </p:nvGrpSpPr>
        <p:grpSpPr bwMode="auto">
          <a:xfrm>
            <a:off x="5846569" y="2439554"/>
            <a:ext cx="5337246" cy="2990584"/>
            <a:chOff x="3139" y="1379"/>
            <a:chExt cx="2621" cy="1877"/>
          </a:xfrm>
        </p:grpSpPr>
        <p:pic>
          <p:nvPicPr>
            <p:cNvPr id="5" name="Picture 5">
              <a:extLst>
                <a:ext uri="{FF2B5EF4-FFF2-40B4-BE49-F238E27FC236}">
                  <a16:creationId xmlns:a16="http://schemas.microsoft.com/office/drawing/2014/main" id="{ABD4EC7E-09F0-4B1F-9FA7-E2D333626B3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39" y="1379"/>
              <a:ext cx="2621" cy="18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Line 6">
              <a:extLst>
                <a:ext uri="{FF2B5EF4-FFF2-40B4-BE49-F238E27FC236}">
                  <a16:creationId xmlns:a16="http://schemas.microsoft.com/office/drawing/2014/main" id="{6322CCB7-52CD-42EE-A240-48ED4FC45AC4}"/>
                </a:ext>
              </a:extLst>
            </p:cNvPr>
            <p:cNvSpPr>
              <a:spLocks noChangeShapeType="1"/>
            </p:cNvSpPr>
            <p:nvPr/>
          </p:nvSpPr>
          <p:spPr bwMode="auto">
            <a:xfrm>
              <a:off x="4356" y="2244"/>
              <a:ext cx="156" cy="402"/>
            </a:xfrm>
            <a:prstGeom prst="line">
              <a:avLst/>
            </a:prstGeom>
            <a:noFill/>
            <a:ln w="12700">
              <a:solidFill>
                <a:srgbClr val="000000"/>
              </a:solidFill>
              <a:round/>
              <a:headEnd type="stealth" w="lg" len="lg"/>
              <a:tailEnd type="stealth"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spTree>
    <p:extLst>
      <p:ext uri="{BB962C8B-B14F-4D97-AF65-F5344CB8AC3E}">
        <p14:creationId xmlns:p14="http://schemas.microsoft.com/office/powerpoint/2010/main" val="249968278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079652" y="1275304"/>
            <a:ext cx="9937825" cy="3991429"/>
          </a:xfrm>
        </p:spPr>
        <p:txBody>
          <a:bodyPr>
            <a:normAutofit/>
          </a:bodyPr>
          <a:lstStyle/>
          <a:p>
            <a:pPr marL="457200" indent="-457200">
              <a:buFont typeface="Arial" panose="020B0604020202020204" pitchFamily="34" charset="0"/>
              <a:buChar char="•"/>
            </a:pPr>
            <a:r>
              <a:rPr lang="en-US" altLang="en-US" sz="2400" b="0" dirty="0"/>
              <a:t>The pump curve can be adjusted using variable speed control</a:t>
            </a:r>
          </a:p>
          <a:p>
            <a:endParaRPr lang="en-US" altLang="en-US" sz="2400" b="0" dirty="0"/>
          </a:p>
          <a:p>
            <a:pPr marL="457200" indent="-457200">
              <a:buFont typeface="Arial" panose="020B0604020202020204" pitchFamily="34" charset="0"/>
              <a:buChar char="•"/>
            </a:pPr>
            <a:r>
              <a:rPr lang="en-US" altLang="en-US" sz="2400" b="0" dirty="0"/>
              <a:t>The system curve can be adjusted (to a limited degree) by decreasing pressure drop across high pressure drop components</a:t>
            </a:r>
          </a:p>
          <a:p>
            <a:endParaRPr lang="en-US" sz="3200" dirty="0"/>
          </a:p>
        </p:txBody>
      </p:sp>
      <p:sp>
        <p:nvSpPr>
          <p:cNvPr id="3" name="Title 2"/>
          <p:cNvSpPr>
            <a:spLocks noGrp="1"/>
          </p:cNvSpPr>
          <p:nvPr>
            <p:ph type="title"/>
          </p:nvPr>
        </p:nvSpPr>
        <p:spPr>
          <a:xfrm>
            <a:off x="263769" y="129650"/>
            <a:ext cx="11693769" cy="1220179"/>
          </a:xfrm>
        </p:spPr>
        <p:txBody>
          <a:bodyPr>
            <a:normAutofit/>
          </a:bodyPr>
          <a:lstStyle/>
          <a:p>
            <a:pPr algn="ctr"/>
            <a:r>
              <a:rPr lang="en-US" altLang="en-US" dirty="0">
                <a:solidFill>
                  <a:srgbClr val="002060"/>
                </a:solidFill>
              </a:rPr>
              <a:t>Effecting Cost Reduction: Controls</a:t>
            </a:r>
            <a:endParaRPr lang="en-US" dirty="0">
              <a:solidFill>
                <a:srgbClr val="002060"/>
              </a:solidFill>
            </a:endParaRPr>
          </a:p>
        </p:txBody>
      </p:sp>
      <p:grpSp>
        <p:nvGrpSpPr>
          <p:cNvPr id="4" name="Group 4">
            <a:extLst>
              <a:ext uri="{FF2B5EF4-FFF2-40B4-BE49-F238E27FC236}">
                <a16:creationId xmlns:a16="http://schemas.microsoft.com/office/drawing/2014/main" id="{8C58F694-4CA5-4ACB-9F06-7CA9A40996CE}"/>
              </a:ext>
            </a:extLst>
          </p:cNvPr>
          <p:cNvGrpSpPr>
            <a:grpSpLocks/>
          </p:cNvGrpSpPr>
          <p:nvPr/>
        </p:nvGrpSpPr>
        <p:grpSpPr bwMode="auto">
          <a:xfrm>
            <a:off x="6279614" y="3150823"/>
            <a:ext cx="5637167" cy="2890251"/>
            <a:chOff x="3139" y="1481"/>
            <a:chExt cx="2621" cy="1877"/>
          </a:xfrm>
        </p:grpSpPr>
        <p:pic>
          <p:nvPicPr>
            <p:cNvPr id="5" name="Picture 5">
              <a:extLst>
                <a:ext uri="{FF2B5EF4-FFF2-40B4-BE49-F238E27FC236}">
                  <a16:creationId xmlns:a16="http://schemas.microsoft.com/office/drawing/2014/main" id="{CD29F697-E1DC-40D5-BF8E-85205F6F3C0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39" y="1481"/>
              <a:ext cx="2621" cy="18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Line 6">
              <a:extLst>
                <a:ext uri="{FF2B5EF4-FFF2-40B4-BE49-F238E27FC236}">
                  <a16:creationId xmlns:a16="http://schemas.microsoft.com/office/drawing/2014/main" id="{B7F0242A-8F55-4ED5-8724-EC5D58E07AE9}"/>
                </a:ext>
              </a:extLst>
            </p:cNvPr>
            <p:cNvSpPr>
              <a:spLocks noChangeShapeType="1"/>
            </p:cNvSpPr>
            <p:nvPr/>
          </p:nvSpPr>
          <p:spPr bwMode="auto">
            <a:xfrm flipH="1">
              <a:off x="4350" y="1680"/>
              <a:ext cx="90" cy="450"/>
            </a:xfrm>
            <a:prstGeom prst="line">
              <a:avLst/>
            </a:prstGeom>
            <a:noFill/>
            <a:ln w="12700">
              <a:solidFill>
                <a:srgbClr val="000000"/>
              </a:solidFill>
              <a:round/>
              <a:headEnd type="stealth" w="lg" len="lg"/>
              <a:tailEnd type="stealth"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 name="Line 7">
              <a:extLst>
                <a:ext uri="{FF2B5EF4-FFF2-40B4-BE49-F238E27FC236}">
                  <a16:creationId xmlns:a16="http://schemas.microsoft.com/office/drawing/2014/main" id="{0C2FCA93-7B68-4CD0-9852-EC708FB59CCC}"/>
                </a:ext>
              </a:extLst>
            </p:cNvPr>
            <p:cNvSpPr>
              <a:spLocks noChangeShapeType="1"/>
            </p:cNvSpPr>
            <p:nvPr/>
          </p:nvSpPr>
          <p:spPr bwMode="auto">
            <a:xfrm>
              <a:off x="4392" y="2466"/>
              <a:ext cx="72" cy="186"/>
            </a:xfrm>
            <a:prstGeom prst="line">
              <a:avLst/>
            </a:prstGeom>
            <a:noFill/>
            <a:ln w="12700">
              <a:solidFill>
                <a:srgbClr val="000000"/>
              </a:solidFill>
              <a:round/>
              <a:headEnd type="stealth" w="lg" len="lg"/>
              <a:tailEnd type="stealth"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spTree>
    <p:extLst>
      <p:ext uri="{BB962C8B-B14F-4D97-AF65-F5344CB8AC3E}">
        <p14:creationId xmlns:p14="http://schemas.microsoft.com/office/powerpoint/2010/main" val="359068197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701750" y="1438494"/>
            <a:ext cx="6730408" cy="4855980"/>
          </a:xfrm>
        </p:spPr>
        <p:txBody>
          <a:bodyPr>
            <a:noAutofit/>
          </a:bodyPr>
          <a:lstStyle/>
          <a:p>
            <a:r>
              <a:rPr lang="en-US" altLang="en-US" sz="3200" b="1" dirty="0"/>
              <a:t>Existing Systems</a:t>
            </a:r>
          </a:p>
          <a:p>
            <a:pPr lvl="1"/>
            <a:r>
              <a:rPr lang="en-US" altLang="en-US" sz="2000" dirty="0">
                <a:latin typeface="+mj-lt"/>
                <a:cs typeface="Arial" panose="020B0604020202020204" pitchFamily="34" charset="0"/>
              </a:rPr>
              <a:t>Opportunities typically reside in changing the pump curve</a:t>
            </a:r>
          </a:p>
          <a:p>
            <a:pPr lvl="2"/>
            <a:r>
              <a:rPr lang="en-US" altLang="en-US" dirty="0">
                <a:latin typeface="+mj-lt"/>
                <a:cs typeface="Arial" panose="020B0604020202020204" pitchFamily="34" charset="0"/>
              </a:rPr>
              <a:t>Repair pump</a:t>
            </a:r>
          </a:p>
          <a:p>
            <a:pPr lvl="2"/>
            <a:r>
              <a:rPr lang="en-US" altLang="en-US" dirty="0">
                <a:latin typeface="+mj-lt"/>
                <a:cs typeface="Arial" panose="020B0604020202020204" pitchFamily="34" charset="0"/>
              </a:rPr>
              <a:t>Impeller size change</a:t>
            </a:r>
          </a:p>
          <a:p>
            <a:pPr lvl="2"/>
            <a:r>
              <a:rPr lang="en-US" altLang="en-US" dirty="0">
                <a:latin typeface="+mj-lt"/>
                <a:cs typeface="Arial" panose="020B0604020202020204" pitchFamily="34" charset="0"/>
              </a:rPr>
              <a:t>Controls (VFD)</a:t>
            </a:r>
          </a:p>
          <a:p>
            <a:pPr lvl="2"/>
            <a:r>
              <a:rPr lang="en-US" altLang="en-US" dirty="0">
                <a:latin typeface="+mj-lt"/>
                <a:cs typeface="Arial" panose="020B0604020202020204" pitchFamily="34" charset="0"/>
              </a:rPr>
              <a:t>New pump</a:t>
            </a:r>
          </a:p>
          <a:p>
            <a:pPr marL="914400" lvl="2" indent="0">
              <a:buClr>
                <a:srgbClr val="F04B11"/>
              </a:buClr>
              <a:buNone/>
            </a:pPr>
            <a:endParaRPr lang="en-US" altLang="en-US" sz="2800" dirty="0">
              <a:latin typeface="+mj-lt"/>
              <a:cs typeface="Arial" panose="020B0604020202020204" pitchFamily="34" charset="0"/>
            </a:endParaRPr>
          </a:p>
          <a:p>
            <a:r>
              <a:rPr lang="en-US" altLang="en-US" sz="3200" b="1" dirty="0"/>
              <a:t>New Systems</a:t>
            </a:r>
          </a:p>
          <a:p>
            <a:pPr lvl="1"/>
            <a:r>
              <a:rPr lang="en-US" altLang="en-US" sz="2000" dirty="0">
                <a:latin typeface="+mj-lt"/>
                <a:cs typeface="Arial" panose="020B0604020202020204" pitchFamily="34" charset="0"/>
              </a:rPr>
              <a:t>Opportunities reside in changing anything</a:t>
            </a:r>
          </a:p>
          <a:p>
            <a:pPr lvl="2"/>
            <a:r>
              <a:rPr lang="en-US" altLang="en-US" dirty="0">
                <a:latin typeface="+mj-lt"/>
                <a:cs typeface="Arial" panose="020B0604020202020204" pitchFamily="34" charset="0"/>
              </a:rPr>
              <a:t>The operating point itself can be changed</a:t>
            </a:r>
          </a:p>
          <a:p>
            <a:pPr lvl="2"/>
            <a:r>
              <a:rPr lang="en-US" altLang="en-US" dirty="0">
                <a:latin typeface="+mj-lt"/>
                <a:cs typeface="Arial" panose="020B0604020202020204" pitchFamily="34" charset="0"/>
              </a:rPr>
              <a:t>The cost reduction opportunity is much larger</a:t>
            </a:r>
          </a:p>
          <a:p>
            <a:endParaRPr lang="en-US" sz="3600" dirty="0"/>
          </a:p>
        </p:txBody>
      </p:sp>
      <p:sp>
        <p:nvSpPr>
          <p:cNvPr id="3" name="Title 2"/>
          <p:cNvSpPr>
            <a:spLocks noGrp="1"/>
          </p:cNvSpPr>
          <p:nvPr>
            <p:ph type="title"/>
          </p:nvPr>
        </p:nvSpPr>
        <p:spPr>
          <a:xfrm>
            <a:off x="175846" y="94471"/>
            <a:ext cx="11849577" cy="1333391"/>
          </a:xfrm>
        </p:spPr>
        <p:txBody>
          <a:bodyPr/>
          <a:lstStyle/>
          <a:p>
            <a:pPr algn="ctr"/>
            <a:r>
              <a:rPr lang="en-US" altLang="en-US" dirty="0">
                <a:solidFill>
                  <a:srgbClr val="002060"/>
                </a:solidFill>
              </a:rPr>
              <a:t>Opportunities in Existing vs.</a:t>
            </a:r>
            <a:br>
              <a:rPr lang="en-US" altLang="en-US" dirty="0">
                <a:solidFill>
                  <a:srgbClr val="002060"/>
                </a:solidFill>
              </a:rPr>
            </a:br>
            <a:r>
              <a:rPr lang="en-US" altLang="en-US" dirty="0">
                <a:solidFill>
                  <a:srgbClr val="002060"/>
                </a:solidFill>
              </a:rPr>
              <a:t>New Systems</a:t>
            </a:r>
            <a:endParaRPr lang="en-US" dirty="0">
              <a:solidFill>
                <a:srgbClr val="002060"/>
              </a:solidFill>
            </a:endParaRPr>
          </a:p>
        </p:txBody>
      </p:sp>
      <p:pic>
        <p:nvPicPr>
          <p:cNvPr id="4" name="Picture 3"/>
          <p:cNvPicPr>
            <a:picLocks noChangeAspect="1"/>
          </p:cNvPicPr>
          <p:nvPr/>
        </p:nvPicPr>
        <p:blipFill>
          <a:blip r:embed="rId3"/>
          <a:stretch>
            <a:fillRect/>
          </a:stretch>
        </p:blipFill>
        <p:spPr>
          <a:xfrm>
            <a:off x="7805060" y="1266864"/>
            <a:ext cx="3157107" cy="4918440"/>
          </a:xfrm>
          <a:prstGeom prst="rect">
            <a:avLst/>
          </a:prstGeom>
        </p:spPr>
      </p:pic>
    </p:spTree>
    <p:extLst>
      <p:ext uri="{BB962C8B-B14F-4D97-AF65-F5344CB8AC3E}">
        <p14:creationId xmlns:p14="http://schemas.microsoft.com/office/powerpoint/2010/main" val="63466639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153392" y="1281414"/>
            <a:ext cx="10183090" cy="4191261"/>
          </a:xfrm>
        </p:spPr>
        <p:txBody>
          <a:bodyPr>
            <a:normAutofit fontScale="92500"/>
          </a:bodyPr>
          <a:lstStyle/>
          <a:p>
            <a:r>
              <a:rPr lang="en-US" sz="2400" dirty="0"/>
              <a:t>How Pumping Systems Become Inefficient &amp; have low reliability</a:t>
            </a:r>
            <a:endParaRPr lang="en-US" sz="2400" kern="0" dirty="0">
              <a:solidFill>
                <a:srgbClr val="44546A"/>
              </a:solidFill>
            </a:endParaRPr>
          </a:p>
          <a:p>
            <a:pPr marL="342900" indent="-342900">
              <a:buFont typeface="Arial" panose="020B0604020202020204" pitchFamily="34" charset="0"/>
              <a:buChar char="•"/>
            </a:pPr>
            <a:r>
              <a:rPr lang="en-US" sz="2400" kern="0" dirty="0">
                <a:solidFill>
                  <a:srgbClr val="44546A"/>
                </a:solidFill>
              </a:rPr>
              <a:t>Built for lowest first cost instead of life cycle cost</a:t>
            </a:r>
          </a:p>
          <a:p>
            <a:pPr marL="342900" indent="-342900">
              <a:buFont typeface="Arial" panose="020B0604020202020204" pitchFamily="34" charset="0"/>
              <a:buChar char="•"/>
            </a:pPr>
            <a:r>
              <a:rPr lang="en-US" sz="2400" kern="0" dirty="0">
                <a:solidFill>
                  <a:srgbClr val="44546A"/>
                </a:solidFill>
              </a:rPr>
              <a:t>System requirements change </a:t>
            </a:r>
          </a:p>
          <a:p>
            <a:pPr marL="342900" indent="-342900">
              <a:buFont typeface="Arial" panose="020B0604020202020204" pitchFamily="34" charset="0"/>
              <a:buChar char="•"/>
            </a:pPr>
            <a:r>
              <a:rPr lang="en-US" sz="2400" kern="0" dirty="0">
                <a:solidFill>
                  <a:srgbClr val="44546A"/>
                </a:solidFill>
              </a:rPr>
              <a:t>System designed to meet future requirements without flexible operation</a:t>
            </a:r>
          </a:p>
          <a:p>
            <a:pPr marL="342900" indent="-342900">
              <a:buFont typeface="Arial" panose="020B0604020202020204" pitchFamily="34" charset="0"/>
              <a:buChar char="•"/>
            </a:pPr>
            <a:r>
              <a:rPr lang="en-US" sz="2400" kern="0" dirty="0">
                <a:solidFill>
                  <a:srgbClr val="44546A"/>
                </a:solidFill>
              </a:rPr>
              <a:t>Misapplication of equipment </a:t>
            </a:r>
          </a:p>
          <a:p>
            <a:pPr marL="342900" indent="-342900">
              <a:buFont typeface="Arial" panose="020B0604020202020204" pitchFamily="34" charset="0"/>
              <a:buChar char="•"/>
            </a:pPr>
            <a:r>
              <a:rPr lang="en-US" sz="2400" kern="0" dirty="0">
                <a:solidFill>
                  <a:srgbClr val="44546A"/>
                </a:solidFill>
              </a:rPr>
              <a:t>Operating different than the design</a:t>
            </a:r>
          </a:p>
          <a:p>
            <a:pPr marL="342900" indent="-342900">
              <a:buFont typeface="Arial" panose="020B0604020202020204" pitchFamily="34" charset="0"/>
              <a:buChar char="•"/>
            </a:pPr>
            <a:r>
              <a:rPr lang="en-US" sz="2400" kern="0" dirty="0">
                <a:solidFill>
                  <a:srgbClr val="44546A"/>
                </a:solidFill>
              </a:rPr>
              <a:t>Oversizing (safety factor or max conditions) without considering efficient normal operation</a:t>
            </a:r>
          </a:p>
          <a:p>
            <a:pPr marL="342900" indent="-342900">
              <a:buFont typeface="Arial" panose="020B0604020202020204" pitchFamily="34" charset="0"/>
              <a:buChar char="•"/>
            </a:pPr>
            <a:r>
              <a:rPr lang="en-US" sz="2400" kern="0" dirty="0">
                <a:solidFill>
                  <a:srgbClr val="44546A"/>
                </a:solidFill>
              </a:rPr>
              <a:t>Systems age &amp; equipment wear reduces overall efficiency</a:t>
            </a:r>
          </a:p>
          <a:p>
            <a:pPr marL="342900" indent="-342900">
              <a:buFont typeface="Arial" panose="020B0604020202020204" pitchFamily="34" charset="0"/>
              <a:buChar char="•"/>
            </a:pPr>
            <a:r>
              <a:rPr lang="en-US" sz="2400" kern="0" dirty="0">
                <a:solidFill>
                  <a:srgbClr val="44546A"/>
                </a:solidFill>
              </a:rPr>
              <a:t>Lack of a “system approach” can hide problems that reduce overall system efficiency</a:t>
            </a:r>
          </a:p>
          <a:p>
            <a:endParaRPr lang="en-US" sz="3200" dirty="0"/>
          </a:p>
        </p:txBody>
      </p:sp>
      <p:sp>
        <p:nvSpPr>
          <p:cNvPr id="3" name="Title 2"/>
          <p:cNvSpPr>
            <a:spLocks noGrp="1"/>
          </p:cNvSpPr>
          <p:nvPr>
            <p:ph type="title"/>
          </p:nvPr>
        </p:nvSpPr>
        <p:spPr>
          <a:xfrm>
            <a:off x="175846" y="509154"/>
            <a:ext cx="11887200" cy="724223"/>
          </a:xfrm>
        </p:spPr>
        <p:txBody>
          <a:bodyPr>
            <a:normAutofit fontScale="90000"/>
          </a:bodyPr>
          <a:lstStyle/>
          <a:p>
            <a:pPr algn="ctr"/>
            <a:r>
              <a:rPr lang="en-US" sz="4900" dirty="0">
                <a:solidFill>
                  <a:srgbClr val="002060"/>
                </a:solidFill>
              </a:rPr>
              <a:t>Why do pumping systems need optimization?</a:t>
            </a:r>
            <a:r>
              <a:rPr lang="en-US" sz="4000" dirty="0"/>
              <a:t/>
            </a:r>
            <a:br>
              <a:rPr lang="en-US" sz="4000" dirty="0"/>
            </a:br>
            <a:endParaRPr lang="en-US" sz="4000" dirty="0"/>
          </a:p>
        </p:txBody>
      </p:sp>
    </p:spTree>
    <p:extLst>
      <p:ext uri="{BB962C8B-B14F-4D97-AF65-F5344CB8AC3E}">
        <p14:creationId xmlns:p14="http://schemas.microsoft.com/office/powerpoint/2010/main" val="149819549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24873" y="1146797"/>
            <a:ext cx="11767127" cy="4247240"/>
          </a:xfrm>
        </p:spPr>
        <p:txBody>
          <a:bodyPr vert="horz" lIns="91440" tIns="45720" rIns="91440" bIns="45720" rtlCol="0" anchor="t">
            <a:noAutofit/>
          </a:bodyPr>
          <a:lstStyle/>
          <a:p>
            <a:pPr>
              <a:spcAft>
                <a:spcPct val="5000"/>
              </a:spcAft>
            </a:pPr>
            <a:r>
              <a:rPr lang="en-US" altLang="en-US" sz="2000" dirty="0"/>
              <a:t>Designers have control of up to three general variables that affect the system initial and recurring costs</a:t>
            </a:r>
          </a:p>
          <a:p>
            <a:pPr marL="971550" lvl="1" indent="-514350">
              <a:spcAft>
                <a:spcPct val="5000"/>
              </a:spcAft>
              <a:buFont typeface="+mj-lt"/>
              <a:buAutoNum type="arabicPeriod"/>
            </a:pPr>
            <a:r>
              <a:rPr lang="en-US" altLang="en-US" sz="2000" kern="0" dirty="0">
                <a:solidFill>
                  <a:schemeClr val="tx2"/>
                </a:solidFill>
                <a:latin typeface="Arial" panose="020B0604020202020204" pitchFamily="34" charset="0"/>
                <a:cs typeface="Arial" panose="020B0604020202020204" pitchFamily="34" charset="0"/>
              </a:rPr>
              <a:t>Pump and driver</a:t>
            </a:r>
          </a:p>
          <a:p>
            <a:pPr marL="971550" lvl="1" indent="-514350">
              <a:spcAft>
                <a:spcPct val="5000"/>
              </a:spcAft>
              <a:buFont typeface="+mj-lt"/>
              <a:buAutoNum type="arabicPeriod"/>
            </a:pPr>
            <a:r>
              <a:rPr lang="en-US" altLang="en-US" sz="2000" kern="0" dirty="0">
                <a:solidFill>
                  <a:schemeClr val="tx2"/>
                </a:solidFill>
                <a:latin typeface="Arial" panose="020B0604020202020204" pitchFamily="34" charset="0"/>
                <a:cs typeface="Arial" panose="020B0604020202020204" pitchFamily="34" charset="0"/>
              </a:rPr>
              <a:t>Control and operations</a:t>
            </a:r>
          </a:p>
          <a:p>
            <a:pPr lvl="2">
              <a:spcAft>
                <a:spcPct val="5000"/>
              </a:spcAft>
            </a:pPr>
            <a:r>
              <a:rPr lang="en-US" altLang="en-US" kern="0" dirty="0">
                <a:latin typeface="Arial"/>
                <a:cs typeface="Arial"/>
              </a:rPr>
              <a:t>VFD, control valve, bypass, etc.</a:t>
            </a:r>
          </a:p>
          <a:p>
            <a:pPr marL="971550" lvl="1" indent="-514350">
              <a:spcAft>
                <a:spcPct val="5000"/>
              </a:spcAft>
              <a:buFont typeface="+mj-lt"/>
              <a:buAutoNum type="arabicPeriod"/>
            </a:pPr>
            <a:r>
              <a:rPr lang="en-US" altLang="en-US" sz="2000" kern="0" dirty="0">
                <a:solidFill>
                  <a:schemeClr val="tx2"/>
                </a:solidFill>
                <a:latin typeface="Arial" panose="020B0604020202020204" pitchFamily="34" charset="0"/>
                <a:cs typeface="Arial" panose="020B0604020202020204" pitchFamily="34" charset="0"/>
              </a:rPr>
              <a:t>System</a:t>
            </a:r>
          </a:p>
          <a:p>
            <a:pPr lvl="2">
              <a:spcAft>
                <a:spcPct val="5000"/>
              </a:spcAft>
            </a:pPr>
            <a:r>
              <a:rPr lang="en-US" altLang="en-US" kern="0" dirty="0">
                <a:latin typeface="Arial"/>
                <a:cs typeface="Arial"/>
              </a:rPr>
              <a:t>Pipe material and sizes, pipe layout, tank sizes, valves, etc.</a:t>
            </a:r>
          </a:p>
          <a:p>
            <a:r>
              <a:rPr lang="en-US" sz="2000" kern="0" dirty="0">
                <a:solidFill>
                  <a:schemeClr val="tx2"/>
                </a:solidFill>
              </a:rPr>
              <a:t>Solutions fall into four broad categories</a:t>
            </a:r>
          </a:p>
          <a:p>
            <a:pPr marL="971550" lvl="1" indent="-514350">
              <a:buFont typeface="+mj-lt"/>
              <a:buAutoNum type="arabicPeriod"/>
            </a:pPr>
            <a:r>
              <a:rPr lang="en-US" sz="2000" kern="0" dirty="0">
                <a:solidFill>
                  <a:schemeClr val="tx2"/>
                </a:solidFill>
                <a:latin typeface="Arial" panose="020B0604020202020204" pitchFamily="34" charset="0"/>
                <a:cs typeface="Arial" panose="020B0604020202020204" pitchFamily="34" charset="0"/>
              </a:rPr>
              <a:t>Reduce system head (static and dynamic)</a:t>
            </a:r>
          </a:p>
          <a:p>
            <a:pPr marL="971550" lvl="1" indent="-514350">
              <a:buFont typeface="+mj-lt"/>
              <a:buAutoNum type="arabicPeriod"/>
            </a:pPr>
            <a:r>
              <a:rPr lang="en-US" sz="2000" kern="0" dirty="0">
                <a:solidFill>
                  <a:schemeClr val="tx2"/>
                </a:solidFill>
                <a:latin typeface="Arial" panose="020B0604020202020204" pitchFamily="34" charset="0"/>
                <a:cs typeface="Arial" panose="020B0604020202020204" pitchFamily="34" charset="0"/>
              </a:rPr>
              <a:t>Reduce system flow rate or operating time</a:t>
            </a:r>
          </a:p>
          <a:p>
            <a:pPr marL="971550" lvl="1" indent="-514350">
              <a:buFont typeface="+mj-lt"/>
              <a:buAutoNum type="arabicPeriod"/>
            </a:pPr>
            <a:r>
              <a:rPr lang="en-US" sz="2000" kern="0" dirty="0">
                <a:solidFill>
                  <a:schemeClr val="tx2"/>
                </a:solidFill>
                <a:latin typeface="Arial" panose="020B0604020202020204" pitchFamily="34" charset="0"/>
                <a:cs typeface="Arial" panose="020B0604020202020204" pitchFamily="34" charset="0"/>
              </a:rPr>
              <a:t>Modify or replace equipment</a:t>
            </a:r>
          </a:p>
          <a:p>
            <a:pPr marL="971550" lvl="1" indent="-514350">
              <a:buFont typeface="+mj-lt"/>
              <a:buAutoNum type="arabicPeriod"/>
            </a:pPr>
            <a:r>
              <a:rPr lang="en-US" sz="2000" kern="0" dirty="0">
                <a:solidFill>
                  <a:schemeClr val="tx2"/>
                </a:solidFill>
                <a:latin typeface="Arial" panose="020B0604020202020204" pitchFamily="34" charset="0"/>
                <a:cs typeface="Arial" panose="020B0604020202020204" pitchFamily="34" charset="0"/>
              </a:rPr>
              <a:t>Improve maintenance and operation practices</a:t>
            </a:r>
          </a:p>
          <a:p>
            <a:pPr>
              <a:spcAft>
                <a:spcPct val="5000"/>
              </a:spcAft>
            </a:pPr>
            <a:r>
              <a:rPr lang="en-US" altLang="en-US" sz="2000" dirty="0"/>
              <a:t>For existing system cost reduction, opportunities are typically focused on the first two as changes to the system are typically not cost effective</a:t>
            </a:r>
          </a:p>
          <a:p>
            <a:endParaRPr lang="en-US" sz="2400" dirty="0"/>
          </a:p>
        </p:txBody>
      </p:sp>
      <p:sp>
        <p:nvSpPr>
          <p:cNvPr id="3" name="Title 2"/>
          <p:cNvSpPr>
            <a:spLocks noGrp="1"/>
          </p:cNvSpPr>
          <p:nvPr>
            <p:ph type="title"/>
          </p:nvPr>
        </p:nvSpPr>
        <p:spPr>
          <a:xfrm>
            <a:off x="193431" y="78701"/>
            <a:ext cx="11998569" cy="1349160"/>
          </a:xfrm>
        </p:spPr>
        <p:txBody>
          <a:bodyPr/>
          <a:lstStyle/>
          <a:p>
            <a:pPr algn="ctr"/>
            <a:r>
              <a:rPr lang="en-US" altLang="en-US" dirty="0">
                <a:solidFill>
                  <a:srgbClr val="002060"/>
                </a:solidFill>
              </a:rPr>
              <a:t>Opportunities for Optimization</a:t>
            </a:r>
            <a:endParaRPr lang="en-US" dirty="0">
              <a:solidFill>
                <a:srgbClr val="002060"/>
              </a:solidFill>
            </a:endParaRPr>
          </a:p>
        </p:txBody>
      </p:sp>
    </p:spTree>
    <p:extLst>
      <p:ext uri="{BB962C8B-B14F-4D97-AF65-F5344CB8AC3E}">
        <p14:creationId xmlns:p14="http://schemas.microsoft.com/office/powerpoint/2010/main" val="236235997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B1007E0-2C95-FD9B-99B9-9C4D35FC3D65}"/>
              </a:ext>
            </a:extLst>
          </p:cNvPr>
          <p:cNvPicPr>
            <a:picLocks noChangeAspect="1" noChangeArrowheads="1"/>
          </p:cNvPicPr>
          <p:nvPr/>
        </p:nvPicPr>
        <p:blipFill>
          <a:blip r:embed="rId3">
            <a:alphaModFix amt="39000"/>
            <a:extLst>
              <a:ext uri="{28A0092B-C50C-407E-A947-70E740481C1C}">
                <a14:useLocalDpi xmlns:a14="http://schemas.microsoft.com/office/drawing/2010/main" val="0"/>
              </a:ext>
            </a:extLst>
          </a:blip>
          <a:srcRect/>
          <a:stretch>
            <a:fillRect/>
          </a:stretch>
        </p:blipFill>
        <p:spPr bwMode="auto">
          <a:xfrm>
            <a:off x="194310" y="203239"/>
            <a:ext cx="11807190" cy="6448985"/>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298938" y="685801"/>
            <a:ext cx="11641015" cy="5117122"/>
          </a:xfrm>
        </p:spPr>
        <p:txBody>
          <a:bodyPr>
            <a:normAutofit/>
          </a:bodyPr>
          <a:lstStyle/>
          <a:p>
            <a:pPr algn="ctr"/>
            <a:r>
              <a:rPr lang="en-CA" sz="6000" b="1" dirty="0">
                <a:solidFill>
                  <a:srgbClr val="002060"/>
                </a:solidFill>
                <a:latin typeface="+mj-lt"/>
              </a:rPr>
              <a:t>Pump System Costs</a:t>
            </a:r>
            <a:r>
              <a:rPr lang="en-CA" b="1" dirty="0">
                <a:solidFill>
                  <a:schemeClr val="tx1"/>
                </a:solidFill>
              </a:rPr>
              <a:t/>
            </a:r>
            <a:br>
              <a:rPr lang="en-CA" b="1" dirty="0">
                <a:solidFill>
                  <a:schemeClr val="tx1"/>
                </a:solidFill>
              </a:rPr>
            </a:br>
            <a:r>
              <a:rPr lang="en-CA" b="1" dirty="0">
                <a:solidFill>
                  <a:schemeClr val="tx1"/>
                </a:solidFill>
              </a:rPr>
              <a:t/>
            </a:r>
            <a:br>
              <a:rPr lang="en-CA" b="1" dirty="0">
                <a:solidFill>
                  <a:schemeClr val="tx1"/>
                </a:solidFill>
              </a:rPr>
            </a:br>
            <a:endParaRPr lang="en-US" sz="3200" b="1" dirty="0">
              <a:solidFill>
                <a:schemeClr val="tx1"/>
              </a:solidFill>
            </a:endParaRPr>
          </a:p>
        </p:txBody>
      </p:sp>
    </p:spTree>
    <p:extLst>
      <p:ext uri="{BB962C8B-B14F-4D97-AF65-F5344CB8AC3E}">
        <p14:creationId xmlns:p14="http://schemas.microsoft.com/office/powerpoint/2010/main" val="376947860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23092" y="234501"/>
            <a:ext cx="12068908" cy="1325563"/>
          </a:xfrm>
        </p:spPr>
        <p:txBody>
          <a:bodyPr>
            <a:normAutofit fontScale="90000"/>
          </a:bodyPr>
          <a:lstStyle/>
          <a:p>
            <a:pPr algn="ctr"/>
            <a:r>
              <a:rPr lang="en-US" altLang="en-US" sz="4900" b="1" dirty="0">
                <a:solidFill>
                  <a:srgbClr val="002060"/>
                </a:solidFill>
                <a:cs typeface="Arial" panose="020B0604020202020204" pitchFamily="34" charset="0"/>
              </a:rPr>
              <a:t>Life Cycle Cost of Typical Pumping System</a:t>
            </a:r>
            <a:r>
              <a:rPr lang="en-US" altLang="en-US" dirty="0">
                <a:solidFill>
                  <a:srgbClr val="000000"/>
                </a:solidFill>
              </a:rPr>
              <a:t/>
            </a:r>
            <a:br>
              <a:rPr lang="en-US" altLang="en-US" dirty="0">
                <a:solidFill>
                  <a:srgbClr val="000000"/>
                </a:solidFill>
              </a:rPr>
            </a:br>
            <a:endParaRPr lang="en-US" dirty="0"/>
          </a:p>
        </p:txBody>
      </p:sp>
      <p:sp>
        <p:nvSpPr>
          <p:cNvPr id="5" name="TextBox 4"/>
          <p:cNvSpPr txBox="1"/>
          <p:nvPr/>
        </p:nvSpPr>
        <p:spPr>
          <a:xfrm>
            <a:off x="6125378" y="1100192"/>
            <a:ext cx="5946778" cy="3970318"/>
          </a:xfrm>
          <a:prstGeom prst="rect">
            <a:avLst/>
          </a:prstGeom>
          <a:noFill/>
        </p:spPr>
        <p:txBody>
          <a:bodyPr wrap="square" rtlCol="0">
            <a:spAutoFit/>
          </a:bodyPr>
          <a:lstStyle/>
          <a:p>
            <a:pPr algn="ctr"/>
            <a:r>
              <a:rPr lang="en-US" b="1" u="sng" dirty="0">
                <a:solidFill>
                  <a:srgbClr val="44546A"/>
                </a:solidFill>
                <a:latin typeface="Arial" panose="020B0604020202020204" pitchFamily="34" charset="0"/>
                <a:cs typeface="Arial" panose="020B0604020202020204" pitchFamily="34" charset="0"/>
              </a:rPr>
              <a:t>Focus on Energy &amp; Maintenance </a:t>
            </a:r>
          </a:p>
          <a:p>
            <a:pPr algn="ctr"/>
            <a:r>
              <a:rPr lang="en-US" b="1" u="sng" dirty="0">
                <a:solidFill>
                  <a:srgbClr val="44546A"/>
                </a:solidFill>
                <a:latin typeface="Arial" panose="020B0604020202020204" pitchFamily="34" charset="0"/>
                <a:cs typeface="Arial" panose="020B0604020202020204" pitchFamily="34" charset="0"/>
              </a:rPr>
              <a:t>presents 65% of LCC </a:t>
            </a:r>
          </a:p>
          <a:p>
            <a:pPr algn="ctr"/>
            <a:endParaRPr lang="en-US" b="1" dirty="0">
              <a:solidFill>
                <a:srgbClr val="44546A"/>
              </a:solidFill>
              <a:latin typeface="Arial" panose="020B0604020202020204" pitchFamily="34" charset="0"/>
              <a:cs typeface="Arial" panose="020B0604020202020204" pitchFamily="34" charset="0"/>
            </a:endParaRPr>
          </a:p>
          <a:p>
            <a:r>
              <a:rPr lang="en-CA" dirty="0"/>
              <a:t>Elements of the LCC</a:t>
            </a:r>
          </a:p>
          <a:p>
            <a:pPr marL="257175" indent="-257175">
              <a:buFont typeface="Arial" panose="020B0604020202020204" pitchFamily="34" charset="0"/>
              <a:buChar char="•"/>
            </a:pPr>
            <a:r>
              <a:rPr lang="en-CA" dirty="0">
                <a:solidFill>
                  <a:schemeClr val="accent1">
                    <a:lumMod val="75000"/>
                  </a:schemeClr>
                </a:solidFill>
              </a:rPr>
              <a:t>Energy – 40 % (Ce)</a:t>
            </a:r>
          </a:p>
          <a:p>
            <a:pPr marL="257175" indent="-257175">
              <a:buFont typeface="Arial" panose="020B0604020202020204" pitchFamily="34" charset="0"/>
              <a:buChar char="•"/>
            </a:pPr>
            <a:r>
              <a:rPr lang="en-CA" dirty="0">
                <a:solidFill>
                  <a:schemeClr val="accent2"/>
                </a:solidFill>
              </a:rPr>
              <a:t>Maintenance – 25% (Cm)</a:t>
            </a:r>
          </a:p>
          <a:p>
            <a:pPr marL="257175" indent="-257175">
              <a:buFont typeface="Arial" panose="020B0604020202020204" pitchFamily="34" charset="0"/>
              <a:buChar char="•"/>
            </a:pPr>
            <a:r>
              <a:rPr lang="en-CA" dirty="0">
                <a:solidFill>
                  <a:schemeClr val="bg2">
                    <a:lumMod val="50000"/>
                  </a:schemeClr>
                </a:solidFill>
              </a:rPr>
              <a:t>Initial Purchase – 10% (</a:t>
            </a:r>
            <a:r>
              <a:rPr lang="en-CA" dirty="0" err="1">
                <a:solidFill>
                  <a:schemeClr val="bg2">
                    <a:lumMod val="50000"/>
                  </a:schemeClr>
                </a:solidFill>
              </a:rPr>
              <a:t>Cic</a:t>
            </a:r>
            <a:r>
              <a:rPr lang="en-CA" dirty="0">
                <a:solidFill>
                  <a:schemeClr val="bg2">
                    <a:lumMod val="50000"/>
                  </a:schemeClr>
                </a:solidFill>
              </a:rPr>
              <a:t>)</a:t>
            </a:r>
          </a:p>
          <a:p>
            <a:pPr marL="257175" indent="-257175">
              <a:buFont typeface="Arial" panose="020B0604020202020204" pitchFamily="34" charset="0"/>
              <a:buChar char="•"/>
            </a:pPr>
            <a:r>
              <a:rPr lang="en-CA" dirty="0">
                <a:solidFill>
                  <a:schemeClr val="accent4"/>
                </a:solidFill>
              </a:rPr>
              <a:t>Operating – 10% (Co)</a:t>
            </a:r>
          </a:p>
          <a:p>
            <a:pPr marL="257175" indent="-257175">
              <a:buFont typeface="Arial" panose="020B0604020202020204" pitchFamily="34" charset="0"/>
              <a:buChar char="•"/>
            </a:pPr>
            <a:r>
              <a:rPr lang="en-CA" dirty="0">
                <a:solidFill>
                  <a:schemeClr val="accent1">
                    <a:lumMod val="50000"/>
                  </a:schemeClr>
                </a:solidFill>
              </a:rPr>
              <a:t>Installation &amp; Commissioning – 7% (</a:t>
            </a:r>
            <a:r>
              <a:rPr lang="en-CA" dirty="0" err="1">
                <a:solidFill>
                  <a:schemeClr val="accent1">
                    <a:lumMod val="50000"/>
                  </a:schemeClr>
                </a:solidFill>
              </a:rPr>
              <a:t>Cin</a:t>
            </a:r>
            <a:r>
              <a:rPr lang="en-CA" dirty="0">
                <a:solidFill>
                  <a:schemeClr val="accent1">
                    <a:lumMod val="50000"/>
                  </a:schemeClr>
                </a:solidFill>
              </a:rPr>
              <a:t>)</a:t>
            </a:r>
          </a:p>
          <a:p>
            <a:pPr marL="257175" indent="-257175">
              <a:buFont typeface="Arial" panose="020B0604020202020204" pitchFamily="34" charset="0"/>
              <a:buChar char="•"/>
            </a:pPr>
            <a:r>
              <a:rPr lang="en-CA" dirty="0">
                <a:solidFill>
                  <a:schemeClr val="accent6"/>
                </a:solidFill>
              </a:rPr>
              <a:t>Environmental cost - 5% (</a:t>
            </a:r>
            <a:r>
              <a:rPr lang="en-CA" dirty="0" err="1">
                <a:solidFill>
                  <a:schemeClr val="accent6"/>
                </a:solidFill>
              </a:rPr>
              <a:t>Cenv</a:t>
            </a:r>
            <a:r>
              <a:rPr lang="en-CA" dirty="0">
                <a:solidFill>
                  <a:schemeClr val="accent6"/>
                </a:solidFill>
              </a:rPr>
              <a:t>)</a:t>
            </a:r>
          </a:p>
          <a:p>
            <a:pPr marL="257175" indent="-257175">
              <a:buFont typeface="Arial" panose="020B0604020202020204" pitchFamily="34" charset="0"/>
              <a:buChar char="•"/>
            </a:pPr>
            <a:r>
              <a:rPr lang="en-CA" dirty="0">
                <a:solidFill>
                  <a:schemeClr val="tx2"/>
                </a:solidFill>
              </a:rPr>
              <a:t>Decommissioning, Downtime, Loss of Production – 3% (Cd)</a:t>
            </a:r>
          </a:p>
          <a:p>
            <a:endParaRPr lang="en-CA" dirty="0"/>
          </a:p>
          <a:p>
            <a:r>
              <a:rPr lang="en-US" b="1" dirty="0">
                <a:solidFill>
                  <a:srgbClr val="44546A"/>
                </a:solidFill>
                <a:latin typeface="Arial" panose="020B0604020202020204" pitchFamily="34" charset="0"/>
                <a:cs typeface="Arial" panose="020B0604020202020204" pitchFamily="34" charset="0"/>
              </a:rPr>
              <a:t>Focusing on initial cost misses the big picture</a:t>
            </a:r>
          </a:p>
          <a:p>
            <a:pPr algn="ctr"/>
            <a:endParaRPr lang="en-US" b="1" dirty="0">
              <a:solidFill>
                <a:srgbClr val="44546A"/>
              </a:solidFill>
              <a:latin typeface="Arial" panose="020B0604020202020204" pitchFamily="34" charset="0"/>
              <a:cs typeface="Arial" panose="020B0604020202020204" pitchFamily="34" charset="0"/>
            </a:endParaRPr>
          </a:p>
        </p:txBody>
      </p:sp>
      <p:pic>
        <p:nvPicPr>
          <p:cNvPr id="6" name="Picture 5"/>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0121" y="1046587"/>
            <a:ext cx="5741022" cy="3833886"/>
          </a:xfrm>
          <a:prstGeom prst="rect">
            <a:avLst/>
          </a:prstGeom>
          <a:noFill/>
          <a:ln>
            <a:solidFill>
              <a:schemeClr val="tx1"/>
            </a:solidFill>
          </a:ln>
        </p:spPr>
      </p:pic>
      <p:sp>
        <p:nvSpPr>
          <p:cNvPr id="7" name="Rectangle 6"/>
          <p:cNvSpPr/>
          <p:nvPr/>
        </p:nvSpPr>
        <p:spPr>
          <a:xfrm>
            <a:off x="2904567" y="5371108"/>
            <a:ext cx="6014371" cy="400110"/>
          </a:xfrm>
          <a:prstGeom prst="rect">
            <a:avLst/>
          </a:prstGeom>
        </p:spPr>
        <p:txBody>
          <a:bodyPr wrap="square">
            <a:spAutoFit/>
          </a:bodyPr>
          <a:lstStyle/>
          <a:p>
            <a:pPr>
              <a:spcBef>
                <a:spcPct val="50000"/>
              </a:spcBef>
              <a:spcAft>
                <a:spcPct val="0"/>
              </a:spcAft>
            </a:pPr>
            <a:r>
              <a:rPr lang="en-US" altLang="en-US" sz="2000" b="1" dirty="0">
                <a:solidFill>
                  <a:prstClr val="black"/>
                </a:solidFill>
              </a:rPr>
              <a:t>LCC = the sum of (</a:t>
            </a:r>
            <a:r>
              <a:rPr lang="en-US" altLang="en-US" sz="2000" b="1" dirty="0" err="1">
                <a:solidFill>
                  <a:prstClr val="black"/>
                </a:solidFill>
              </a:rPr>
              <a:t>C</a:t>
            </a:r>
            <a:r>
              <a:rPr lang="en-US" altLang="en-US" sz="2000" b="1" baseline="-25000" dirty="0" err="1">
                <a:solidFill>
                  <a:prstClr val="black"/>
                </a:solidFill>
              </a:rPr>
              <a:t>ic</a:t>
            </a:r>
            <a:r>
              <a:rPr lang="en-US" altLang="en-US" sz="2000" b="1" dirty="0">
                <a:solidFill>
                  <a:prstClr val="black"/>
                </a:solidFill>
              </a:rPr>
              <a:t> + </a:t>
            </a:r>
            <a:r>
              <a:rPr lang="en-US" altLang="en-US" sz="2000" b="1" dirty="0" err="1">
                <a:solidFill>
                  <a:prstClr val="black"/>
                </a:solidFill>
              </a:rPr>
              <a:t>C</a:t>
            </a:r>
            <a:r>
              <a:rPr lang="en-US" altLang="en-US" sz="2000" b="1" baseline="-25000" dirty="0" err="1">
                <a:solidFill>
                  <a:prstClr val="black"/>
                </a:solidFill>
              </a:rPr>
              <a:t>in</a:t>
            </a:r>
            <a:r>
              <a:rPr lang="en-US" altLang="en-US" sz="2000" b="1" dirty="0">
                <a:solidFill>
                  <a:prstClr val="black"/>
                </a:solidFill>
              </a:rPr>
              <a:t> + C</a:t>
            </a:r>
            <a:r>
              <a:rPr lang="en-US" altLang="en-US" sz="2000" b="1" baseline="-25000" dirty="0">
                <a:solidFill>
                  <a:prstClr val="black"/>
                </a:solidFill>
              </a:rPr>
              <a:t>e</a:t>
            </a:r>
            <a:r>
              <a:rPr lang="en-US" altLang="en-US" sz="2000" b="1" dirty="0">
                <a:solidFill>
                  <a:prstClr val="black"/>
                </a:solidFill>
              </a:rPr>
              <a:t> + C</a:t>
            </a:r>
            <a:r>
              <a:rPr lang="en-US" altLang="en-US" sz="2000" b="1" baseline="-25000" dirty="0">
                <a:solidFill>
                  <a:prstClr val="black"/>
                </a:solidFill>
              </a:rPr>
              <a:t>o</a:t>
            </a:r>
            <a:r>
              <a:rPr lang="en-US" altLang="en-US" sz="2000" b="1" dirty="0">
                <a:solidFill>
                  <a:prstClr val="black"/>
                </a:solidFill>
              </a:rPr>
              <a:t> + C</a:t>
            </a:r>
            <a:r>
              <a:rPr lang="en-US" altLang="en-US" sz="2000" b="1" baseline="-25000" dirty="0">
                <a:solidFill>
                  <a:prstClr val="black"/>
                </a:solidFill>
              </a:rPr>
              <a:t>m</a:t>
            </a:r>
            <a:r>
              <a:rPr lang="en-US" altLang="en-US" sz="2000" b="1" dirty="0">
                <a:solidFill>
                  <a:prstClr val="black"/>
                </a:solidFill>
              </a:rPr>
              <a:t> + C</a:t>
            </a:r>
            <a:r>
              <a:rPr lang="en-US" altLang="en-US" sz="2000" b="1" baseline="-25000" dirty="0">
                <a:solidFill>
                  <a:prstClr val="black"/>
                </a:solidFill>
              </a:rPr>
              <a:t>s</a:t>
            </a:r>
            <a:r>
              <a:rPr lang="en-US" altLang="en-US" sz="2000" b="1" dirty="0">
                <a:solidFill>
                  <a:prstClr val="black"/>
                </a:solidFill>
              </a:rPr>
              <a:t> + C</a:t>
            </a:r>
            <a:r>
              <a:rPr lang="en-US" altLang="en-US" sz="2000" b="1" baseline="-25000" dirty="0">
                <a:solidFill>
                  <a:prstClr val="black"/>
                </a:solidFill>
              </a:rPr>
              <a:t>d</a:t>
            </a:r>
            <a:r>
              <a:rPr lang="en-US" altLang="en-US" sz="2000" b="1" dirty="0">
                <a:solidFill>
                  <a:prstClr val="black"/>
                </a:solidFill>
              </a:rPr>
              <a:t> + </a:t>
            </a:r>
            <a:r>
              <a:rPr lang="en-US" altLang="en-US" sz="2000" b="1" dirty="0" err="1">
                <a:solidFill>
                  <a:prstClr val="black"/>
                </a:solidFill>
              </a:rPr>
              <a:t>C</a:t>
            </a:r>
            <a:r>
              <a:rPr lang="en-US" altLang="en-US" sz="2000" b="1" baseline="-25000" dirty="0" err="1">
                <a:solidFill>
                  <a:prstClr val="black"/>
                </a:solidFill>
              </a:rPr>
              <a:t>env</a:t>
            </a:r>
            <a:r>
              <a:rPr lang="en-US" altLang="en-US" sz="2000" b="1" dirty="0">
                <a:solidFill>
                  <a:prstClr val="black"/>
                </a:solidFill>
              </a:rPr>
              <a:t>)</a:t>
            </a:r>
            <a:endParaRPr lang="en-US" altLang="en-US" sz="2000" b="1" baseline="-25000" dirty="0">
              <a:solidFill>
                <a:prstClr val="black"/>
              </a:solidFill>
            </a:endParaRPr>
          </a:p>
        </p:txBody>
      </p:sp>
    </p:spTree>
    <p:extLst>
      <p:ext uri="{BB962C8B-B14F-4D97-AF65-F5344CB8AC3E}">
        <p14:creationId xmlns:p14="http://schemas.microsoft.com/office/powerpoint/2010/main" val="331902538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40677" y="365125"/>
            <a:ext cx="12051323" cy="1325563"/>
          </a:xfrm>
        </p:spPr>
        <p:txBody>
          <a:bodyPr>
            <a:normAutofit fontScale="90000"/>
          </a:bodyPr>
          <a:lstStyle/>
          <a:p>
            <a:pPr algn="ctr"/>
            <a:r>
              <a:rPr lang="en-CA" sz="4900" b="1" dirty="0">
                <a:solidFill>
                  <a:srgbClr val="002060"/>
                </a:solidFill>
                <a:cs typeface="Arial" panose="020B0604020202020204" pitchFamily="34" charset="0"/>
              </a:rPr>
              <a:t>Initial Costs &amp; Installation Costs</a:t>
            </a:r>
            <a:r>
              <a:rPr lang="en-CA" sz="4900" b="1" dirty="0">
                <a:latin typeface="Arial" panose="020B0604020202020204" pitchFamily="34" charset="0"/>
                <a:cs typeface="Arial" panose="020B0604020202020204" pitchFamily="34" charset="0"/>
              </a:rPr>
              <a:t>	</a:t>
            </a:r>
            <a:r>
              <a:rPr lang="en-CA" dirty="0"/>
              <a:t/>
            </a:r>
            <a:br>
              <a:rPr lang="en-CA" dirty="0"/>
            </a:br>
            <a:endParaRPr lang="en-CA" dirty="0"/>
          </a:p>
        </p:txBody>
      </p:sp>
      <p:sp>
        <p:nvSpPr>
          <p:cNvPr id="2" name="Content Placeholder 1"/>
          <p:cNvSpPr>
            <a:spLocks noGrp="1"/>
          </p:cNvSpPr>
          <p:nvPr>
            <p:ph idx="1"/>
          </p:nvPr>
        </p:nvSpPr>
        <p:spPr>
          <a:xfrm>
            <a:off x="346824" y="1475984"/>
            <a:ext cx="5293812" cy="3073983"/>
          </a:xfrm>
        </p:spPr>
        <p:txBody>
          <a:bodyPr>
            <a:noAutofit/>
          </a:bodyPr>
          <a:lstStyle/>
          <a:p>
            <a:pPr marL="0" indent="0">
              <a:buNone/>
            </a:pPr>
            <a:r>
              <a:rPr lang="en-CA" b="1" u="sng" dirty="0">
                <a:solidFill>
                  <a:srgbClr val="002060"/>
                </a:solidFill>
                <a:latin typeface="+mj-lt"/>
                <a:cs typeface="Arial" panose="020B0604020202020204" pitchFamily="34" charset="0"/>
              </a:rPr>
              <a:t>Initial Costs</a:t>
            </a:r>
          </a:p>
          <a:p>
            <a:pPr marL="257175" indent="-257175"/>
            <a:r>
              <a:rPr lang="en-CA" dirty="0">
                <a:solidFill>
                  <a:srgbClr val="002060"/>
                </a:solidFill>
                <a:latin typeface="+mj-lt"/>
                <a:cs typeface="Arial" panose="020B0604020202020204" pitchFamily="34" charset="0"/>
              </a:rPr>
              <a:t>Typically a low percentage of LCC - &lt;10% yet a major focus </a:t>
            </a:r>
          </a:p>
          <a:p>
            <a:pPr marL="257175" indent="-257175"/>
            <a:r>
              <a:rPr lang="en-CA" b="1" dirty="0">
                <a:solidFill>
                  <a:srgbClr val="002060"/>
                </a:solidFill>
                <a:latin typeface="+mj-lt"/>
                <a:cs typeface="Arial" panose="020B0604020202020204" pitchFamily="34" charset="0"/>
              </a:rPr>
              <a:t>Initial cost include</a:t>
            </a:r>
          </a:p>
          <a:p>
            <a:pPr marL="578644" lvl="1" indent="-192881">
              <a:lnSpc>
                <a:spcPct val="100000"/>
              </a:lnSpc>
              <a:spcBef>
                <a:spcPts val="0"/>
              </a:spcBef>
            </a:pPr>
            <a:r>
              <a:rPr lang="en-CA" sz="2000" dirty="0">
                <a:solidFill>
                  <a:srgbClr val="002060"/>
                </a:solidFill>
                <a:latin typeface="+mj-lt"/>
                <a:cs typeface="Arial" panose="020B0604020202020204" pitchFamily="34" charset="0"/>
              </a:rPr>
              <a:t>Initial Pumping System</a:t>
            </a:r>
          </a:p>
          <a:p>
            <a:pPr marL="578644" lvl="1" indent="-192881">
              <a:lnSpc>
                <a:spcPct val="100000"/>
              </a:lnSpc>
              <a:spcBef>
                <a:spcPts val="0"/>
              </a:spcBef>
            </a:pPr>
            <a:r>
              <a:rPr lang="en-CA" sz="2000" dirty="0">
                <a:solidFill>
                  <a:srgbClr val="002060"/>
                </a:solidFill>
                <a:latin typeface="+mj-lt"/>
                <a:cs typeface="Arial" panose="020B0604020202020204" pitchFamily="34" charset="0"/>
              </a:rPr>
              <a:t>Engineering</a:t>
            </a:r>
          </a:p>
          <a:p>
            <a:pPr marL="578644" lvl="1" indent="-192881">
              <a:lnSpc>
                <a:spcPct val="100000"/>
              </a:lnSpc>
              <a:spcBef>
                <a:spcPts val="0"/>
              </a:spcBef>
            </a:pPr>
            <a:r>
              <a:rPr lang="en-CA" sz="2000" dirty="0">
                <a:solidFill>
                  <a:srgbClr val="002060"/>
                </a:solidFill>
                <a:latin typeface="+mj-lt"/>
                <a:cs typeface="Arial" panose="020B0604020202020204" pitchFamily="34" charset="0"/>
              </a:rPr>
              <a:t>Bid Process</a:t>
            </a:r>
          </a:p>
          <a:p>
            <a:pPr marL="578644" lvl="1" indent="-192881">
              <a:lnSpc>
                <a:spcPct val="100000"/>
              </a:lnSpc>
              <a:spcBef>
                <a:spcPts val="0"/>
              </a:spcBef>
            </a:pPr>
            <a:r>
              <a:rPr lang="en-CA" sz="2000" dirty="0">
                <a:solidFill>
                  <a:srgbClr val="002060"/>
                </a:solidFill>
                <a:latin typeface="+mj-lt"/>
                <a:cs typeface="Arial" panose="020B0604020202020204" pitchFamily="34" charset="0"/>
              </a:rPr>
              <a:t>PO Administration</a:t>
            </a:r>
          </a:p>
          <a:p>
            <a:pPr marL="578644" lvl="1" indent="-192881">
              <a:lnSpc>
                <a:spcPct val="100000"/>
              </a:lnSpc>
              <a:spcBef>
                <a:spcPts val="0"/>
              </a:spcBef>
            </a:pPr>
            <a:r>
              <a:rPr lang="en-CA" sz="2000" dirty="0">
                <a:solidFill>
                  <a:srgbClr val="002060"/>
                </a:solidFill>
                <a:latin typeface="+mj-lt"/>
                <a:cs typeface="Arial" panose="020B0604020202020204" pitchFamily="34" charset="0"/>
              </a:rPr>
              <a:t>Testing</a:t>
            </a:r>
          </a:p>
          <a:p>
            <a:pPr marL="578644" lvl="1" indent="-192881">
              <a:lnSpc>
                <a:spcPct val="100000"/>
              </a:lnSpc>
              <a:spcBef>
                <a:spcPts val="0"/>
              </a:spcBef>
            </a:pPr>
            <a:r>
              <a:rPr lang="en-CA" sz="2000" dirty="0">
                <a:solidFill>
                  <a:srgbClr val="002060"/>
                </a:solidFill>
                <a:latin typeface="+mj-lt"/>
                <a:cs typeface="Arial" panose="020B0604020202020204" pitchFamily="34" charset="0"/>
              </a:rPr>
              <a:t>Inspection</a:t>
            </a:r>
          </a:p>
          <a:p>
            <a:pPr marL="192881" indent="-192881">
              <a:lnSpc>
                <a:spcPct val="100000"/>
              </a:lnSpc>
              <a:spcBef>
                <a:spcPts val="0"/>
              </a:spcBef>
            </a:pPr>
            <a:endParaRPr lang="en-CA" sz="1100" dirty="0"/>
          </a:p>
          <a:p>
            <a:pPr marL="0" indent="0">
              <a:lnSpc>
                <a:spcPct val="100000"/>
              </a:lnSpc>
              <a:spcBef>
                <a:spcPts val="0"/>
              </a:spcBef>
              <a:buNone/>
            </a:pPr>
            <a:r>
              <a:rPr lang="en-CA" dirty="0"/>
              <a:t>	</a:t>
            </a:r>
          </a:p>
        </p:txBody>
      </p:sp>
      <p:sp>
        <p:nvSpPr>
          <p:cNvPr id="4" name="Rectangle 3"/>
          <p:cNvSpPr/>
          <p:nvPr/>
        </p:nvSpPr>
        <p:spPr>
          <a:xfrm>
            <a:off x="5975168" y="1475984"/>
            <a:ext cx="6555035" cy="4275016"/>
          </a:xfrm>
          <a:prstGeom prst="rect">
            <a:avLst/>
          </a:prstGeom>
        </p:spPr>
        <p:txBody>
          <a:bodyPr wrap="square">
            <a:spAutoFit/>
          </a:bodyPr>
          <a:lstStyle/>
          <a:p>
            <a:pPr marL="257175" indent="-257175"/>
            <a:r>
              <a:rPr lang="en-CA" sz="2600" b="1" u="sng" dirty="0">
                <a:solidFill>
                  <a:srgbClr val="002060"/>
                </a:solidFill>
                <a:latin typeface="+mj-lt"/>
                <a:cs typeface="Arial" panose="020B0604020202020204" pitchFamily="34" charset="0"/>
              </a:rPr>
              <a:t>Installation &amp; Commissioning Costs</a:t>
            </a:r>
          </a:p>
          <a:p>
            <a:pPr marL="257175" indent="-257175" defTabSz="914400">
              <a:lnSpc>
                <a:spcPct val="90000"/>
              </a:lnSpc>
              <a:spcBef>
                <a:spcPts val="1000"/>
              </a:spcBef>
              <a:buFont typeface="Arial" panose="020B0604020202020204" pitchFamily="34" charset="0"/>
              <a:buChar char="•"/>
            </a:pPr>
            <a:r>
              <a:rPr lang="en-CA" sz="2800" dirty="0">
                <a:solidFill>
                  <a:srgbClr val="002060"/>
                </a:solidFill>
                <a:latin typeface="+mj-lt"/>
                <a:cs typeface="Arial" panose="020B0604020202020204" pitchFamily="34" charset="0"/>
              </a:rPr>
              <a:t>Cutting cost may lower reliability</a:t>
            </a:r>
          </a:p>
          <a:p>
            <a:pPr marL="257175" indent="-257175" defTabSz="914400">
              <a:lnSpc>
                <a:spcPct val="90000"/>
              </a:lnSpc>
              <a:spcBef>
                <a:spcPts val="1000"/>
              </a:spcBef>
              <a:buFont typeface="Arial" panose="020B0604020202020204" pitchFamily="34" charset="0"/>
              <a:buChar char="•"/>
            </a:pPr>
            <a:r>
              <a:rPr lang="en-CA" sz="2800" dirty="0">
                <a:solidFill>
                  <a:srgbClr val="002060"/>
                </a:solidFill>
                <a:latin typeface="+mj-lt"/>
                <a:cs typeface="Arial" panose="020B0604020202020204" pitchFamily="34" charset="0"/>
              </a:rPr>
              <a:t>Proper commissioning checks operation  to limit energy and reliability costs</a:t>
            </a:r>
          </a:p>
          <a:p>
            <a:pPr marL="257175" indent="-257175" defTabSz="914400">
              <a:lnSpc>
                <a:spcPct val="90000"/>
              </a:lnSpc>
              <a:spcBef>
                <a:spcPts val="1000"/>
              </a:spcBef>
              <a:buFont typeface="Arial" panose="020B0604020202020204" pitchFamily="34" charset="0"/>
              <a:buChar char="•"/>
            </a:pPr>
            <a:r>
              <a:rPr lang="en-CA" sz="2800" dirty="0">
                <a:solidFill>
                  <a:srgbClr val="002060"/>
                </a:solidFill>
                <a:latin typeface="+mj-lt"/>
                <a:cs typeface="Arial" panose="020B0604020202020204" pitchFamily="34" charset="0"/>
              </a:rPr>
              <a:t>Costs include</a:t>
            </a:r>
          </a:p>
          <a:p>
            <a:pPr marL="578644" lvl="1" indent="-192881" defTabSz="914400">
              <a:buFont typeface="Arial" panose="020B0604020202020204" pitchFamily="34" charset="0"/>
              <a:buChar char="•"/>
            </a:pPr>
            <a:r>
              <a:rPr lang="en-CA" sz="2000" dirty="0">
                <a:solidFill>
                  <a:srgbClr val="002060"/>
                </a:solidFill>
                <a:latin typeface="+mj-lt"/>
                <a:cs typeface="Arial" panose="020B0604020202020204" pitchFamily="34" charset="0"/>
              </a:rPr>
              <a:t>Foundation</a:t>
            </a:r>
          </a:p>
          <a:p>
            <a:pPr marL="578644" lvl="1" indent="-192881" defTabSz="914400">
              <a:buFont typeface="Arial" panose="020B0604020202020204" pitchFamily="34" charset="0"/>
              <a:buChar char="•"/>
            </a:pPr>
            <a:r>
              <a:rPr lang="en-CA" sz="2000" dirty="0">
                <a:solidFill>
                  <a:srgbClr val="002060"/>
                </a:solidFill>
                <a:latin typeface="+mj-lt"/>
                <a:cs typeface="Arial" panose="020B0604020202020204" pitchFamily="34" charset="0"/>
              </a:rPr>
              <a:t>Grouting</a:t>
            </a:r>
          </a:p>
          <a:p>
            <a:pPr marL="578644" lvl="1" indent="-192881" defTabSz="914400">
              <a:buFont typeface="Arial" panose="020B0604020202020204" pitchFamily="34" charset="0"/>
              <a:buChar char="•"/>
            </a:pPr>
            <a:r>
              <a:rPr lang="en-CA" sz="2000" dirty="0">
                <a:solidFill>
                  <a:srgbClr val="002060"/>
                </a:solidFill>
                <a:latin typeface="+mj-lt"/>
                <a:cs typeface="Arial" panose="020B0604020202020204" pitchFamily="34" charset="0"/>
              </a:rPr>
              <a:t>Connection to process piping &amp; electrical wiring</a:t>
            </a:r>
          </a:p>
          <a:p>
            <a:pPr marL="578644" lvl="1" indent="-192881" defTabSz="914400">
              <a:buFont typeface="Arial" panose="020B0604020202020204" pitchFamily="34" charset="0"/>
              <a:buChar char="•"/>
            </a:pPr>
            <a:r>
              <a:rPr lang="en-CA" sz="2000" dirty="0">
                <a:solidFill>
                  <a:srgbClr val="002060"/>
                </a:solidFill>
                <a:latin typeface="+mj-lt"/>
                <a:cs typeface="Arial" panose="020B0604020202020204" pitchFamily="34" charset="0"/>
              </a:rPr>
              <a:t>Provisions for flushing pipes</a:t>
            </a:r>
          </a:p>
          <a:p>
            <a:pPr marL="578644" lvl="1" indent="-192881" defTabSz="914400">
              <a:buFont typeface="Arial" panose="020B0604020202020204" pitchFamily="34" charset="0"/>
              <a:buChar char="•"/>
            </a:pPr>
            <a:r>
              <a:rPr lang="en-CA" sz="2000" dirty="0">
                <a:solidFill>
                  <a:srgbClr val="002060"/>
                </a:solidFill>
                <a:latin typeface="+mj-lt"/>
                <a:cs typeface="Arial" panose="020B0604020202020204" pitchFamily="34" charset="0"/>
              </a:rPr>
              <a:t>Performance evaluation</a:t>
            </a:r>
          </a:p>
          <a:p>
            <a:pPr marL="578644" lvl="1" indent="-192881" defTabSz="914400">
              <a:buFont typeface="Arial" panose="020B0604020202020204" pitchFamily="34" charset="0"/>
              <a:buChar char="•"/>
            </a:pPr>
            <a:r>
              <a:rPr lang="en-CA" sz="2000" dirty="0">
                <a:solidFill>
                  <a:srgbClr val="002060"/>
                </a:solidFill>
                <a:latin typeface="+mj-lt"/>
                <a:cs typeface="Arial" panose="020B0604020202020204" pitchFamily="34" charset="0"/>
              </a:rPr>
              <a:t>Validation of controls</a:t>
            </a:r>
          </a:p>
        </p:txBody>
      </p:sp>
    </p:spTree>
    <p:extLst>
      <p:ext uri="{BB962C8B-B14F-4D97-AF65-F5344CB8AC3E}">
        <p14:creationId xmlns:p14="http://schemas.microsoft.com/office/powerpoint/2010/main" val="327766160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93431" y="220592"/>
            <a:ext cx="11834446" cy="652197"/>
          </a:xfrm>
        </p:spPr>
        <p:txBody>
          <a:bodyPr>
            <a:noAutofit/>
          </a:bodyPr>
          <a:lstStyle/>
          <a:p>
            <a:pPr algn="ctr"/>
            <a:r>
              <a:rPr lang="en-CA" b="1" dirty="0">
                <a:solidFill>
                  <a:srgbClr val="002060"/>
                </a:solidFill>
                <a:cs typeface="Arial" panose="020B0604020202020204" pitchFamily="34" charset="0"/>
              </a:rPr>
              <a:t>Energy Costs &amp; Maintenance Costs</a:t>
            </a:r>
          </a:p>
        </p:txBody>
      </p:sp>
      <p:sp>
        <p:nvSpPr>
          <p:cNvPr id="2" name="Content Placeholder 1"/>
          <p:cNvSpPr>
            <a:spLocks noGrp="1"/>
          </p:cNvSpPr>
          <p:nvPr>
            <p:ph idx="1"/>
          </p:nvPr>
        </p:nvSpPr>
        <p:spPr>
          <a:xfrm>
            <a:off x="772383" y="872789"/>
            <a:ext cx="5128987" cy="5327534"/>
          </a:xfrm>
        </p:spPr>
        <p:txBody>
          <a:bodyPr>
            <a:normAutofit lnSpcReduction="10000"/>
          </a:bodyPr>
          <a:lstStyle/>
          <a:p>
            <a:pPr marL="0" indent="0">
              <a:buNone/>
            </a:pPr>
            <a:r>
              <a:rPr lang="en-CA" b="1" u="sng" dirty="0">
                <a:solidFill>
                  <a:srgbClr val="002060"/>
                </a:solidFill>
                <a:latin typeface="+mj-lt"/>
                <a:cs typeface="Arial" panose="020B0604020202020204" pitchFamily="34" charset="0"/>
              </a:rPr>
              <a:t>Energy</a:t>
            </a:r>
          </a:p>
          <a:p>
            <a:pPr marL="257175" indent="-257175"/>
            <a:r>
              <a:rPr lang="en-CA" b="1" dirty="0">
                <a:solidFill>
                  <a:srgbClr val="002060"/>
                </a:solidFill>
                <a:latin typeface="+mj-lt"/>
                <a:cs typeface="Arial" panose="020B0604020202020204" pitchFamily="34" charset="0"/>
              </a:rPr>
              <a:t>Largest part of LCC</a:t>
            </a:r>
          </a:p>
          <a:p>
            <a:pPr marL="642938" lvl="1" indent="-257175"/>
            <a:r>
              <a:rPr lang="en-CA" sz="1800" dirty="0">
                <a:solidFill>
                  <a:srgbClr val="002060"/>
                </a:solidFill>
                <a:latin typeface="+mj-lt"/>
                <a:cs typeface="Arial" panose="020B0604020202020204" pitchFamily="34" charset="0"/>
              </a:rPr>
              <a:t>Energy usage, demand, power factor</a:t>
            </a:r>
          </a:p>
          <a:p>
            <a:pPr marL="257175" indent="-257175"/>
            <a:r>
              <a:rPr lang="en-CA" b="1" dirty="0">
                <a:solidFill>
                  <a:srgbClr val="002060"/>
                </a:solidFill>
                <a:latin typeface="+mj-lt"/>
                <a:cs typeface="Arial" panose="020B0604020202020204" pitchFamily="34" charset="0"/>
              </a:rPr>
              <a:t>Energy conversion or transfer devices include </a:t>
            </a:r>
          </a:p>
          <a:p>
            <a:pPr marL="642938" lvl="1" indent="-257175"/>
            <a:r>
              <a:rPr lang="en-CA" sz="1800" dirty="0">
                <a:solidFill>
                  <a:srgbClr val="002060"/>
                </a:solidFill>
                <a:latin typeface="+mj-lt"/>
                <a:cs typeface="Arial" panose="020B0604020202020204" pitchFamily="34" charset="0"/>
              </a:rPr>
              <a:t>Transformer, Combo Starter, VSD, Driver, Transmissions, Pump, Fluid System</a:t>
            </a:r>
          </a:p>
          <a:p>
            <a:pPr marL="257175" indent="-257175"/>
            <a:r>
              <a:rPr lang="en-CA" b="1" dirty="0">
                <a:solidFill>
                  <a:srgbClr val="002060"/>
                </a:solidFill>
                <a:latin typeface="+mj-lt"/>
                <a:cs typeface="Arial" panose="020B0604020202020204" pitchFamily="34" charset="0"/>
              </a:rPr>
              <a:t>To minimize</a:t>
            </a:r>
            <a:endParaRPr lang="en-CA" sz="1100" b="1" dirty="0">
              <a:solidFill>
                <a:srgbClr val="002060"/>
              </a:solidFill>
              <a:latin typeface="+mj-lt"/>
              <a:cs typeface="Arial" panose="020B0604020202020204" pitchFamily="34" charset="0"/>
            </a:endParaRPr>
          </a:p>
          <a:p>
            <a:pPr marL="642938" lvl="1" indent="-257175"/>
            <a:r>
              <a:rPr lang="en-CA" sz="1800" dirty="0">
                <a:solidFill>
                  <a:srgbClr val="002060"/>
                </a:solidFill>
                <a:latin typeface="+mj-lt"/>
                <a:cs typeface="Arial" panose="020B0604020202020204" pitchFamily="34" charset="0"/>
              </a:rPr>
              <a:t>Include LCC in specification</a:t>
            </a:r>
          </a:p>
          <a:p>
            <a:pPr marL="642938" lvl="1" indent="-257175"/>
            <a:r>
              <a:rPr lang="en-CA" sz="1800" dirty="0">
                <a:solidFill>
                  <a:srgbClr val="002060"/>
                </a:solidFill>
                <a:latin typeface="+mj-lt"/>
                <a:cs typeface="Arial" panose="020B0604020202020204" pitchFamily="34" charset="0"/>
              </a:rPr>
              <a:t>Invest in installation &amp; commissioning</a:t>
            </a:r>
          </a:p>
          <a:p>
            <a:pPr marL="642938" lvl="1" indent="-257175"/>
            <a:r>
              <a:rPr lang="en-CA" sz="1800" dirty="0">
                <a:solidFill>
                  <a:srgbClr val="002060"/>
                </a:solidFill>
                <a:latin typeface="+mj-lt"/>
                <a:cs typeface="Arial" panose="020B0604020202020204" pitchFamily="34" charset="0"/>
              </a:rPr>
              <a:t>Suitability of the pump for the application</a:t>
            </a:r>
          </a:p>
          <a:p>
            <a:pPr marL="642938" lvl="1" indent="-257175"/>
            <a:r>
              <a:rPr lang="en-CA" sz="1800" dirty="0">
                <a:solidFill>
                  <a:srgbClr val="002060"/>
                </a:solidFill>
                <a:latin typeface="+mj-lt"/>
                <a:cs typeface="Arial" panose="020B0604020202020204" pitchFamily="34" charset="0"/>
              </a:rPr>
              <a:t>Improve control methods to better match system demand</a:t>
            </a:r>
          </a:p>
          <a:p>
            <a:pPr marL="642938" lvl="1" indent="-257175"/>
            <a:r>
              <a:rPr lang="en-CA" sz="1800" dirty="0">
                <a:solidFill>
                  <a:srgbClr val="002060"/>
                </a:solidFill>
                <a:latin typeface="+mj-lt"/>
                <a:cs typeface="Arial" panose="020B0604020202020204" pitchFamily="34" charset="0"/>
              </a:rPr>
              <a:t>Improve Operation &amp; Maintenance</a:t>
            </a:r>
          </a:p>
          <a:p>
            <a:pPr marL="642938" lvl="1" indent="-257175"/>
            <a:r>
              <a:rPr lang="en-CA" sz="1800" dirty="0">
                <a:solidFill>
                  <a:srgbClr val="002060"/>
                </a:solidFill>
                <a:latin typeface="+mj-lt"/>
                <a:cs typeface="Arial" panose="020B0604020202020204" pitchFamily="34" charset="0"/>
              </a:rPr>
              <a:t>Improve piping</a:t>
            </a:r>
          </a:p>
          <a:p>
            <a:pPr marL="642938" lvl="1" indent="-257175"/>
            <a:r>
              <a:rPr lang="en-CA" sz="1800" dirty="0">
                <a:solidFill>
                  <a:srgbClr val="002060"/>
                </a:solidFill>
                <a:latin typeface="+mj-lt"/>
                <a:cs typeface="Arial" panose="020B0604020202020204" pitchFamily="34" charset="0"/>
              </a:rPr>
              <a:t>Use energy cost to evaluate system alternatives </a:t>
            </a:r>
          </a:p>
          <a:p>
            <a:pPr marL="257175" indent="-257175"/>
            <a:endParaRPr lang="en-CA" dirty="0"/>
          </a:p>
          <a:p>
            <a:pPr marL="257175" indent="-257175"/>
            <a:endParaRPr lang="en-CA" sz="1125" dirty="0"/>
          </a:p>
          <a:p>
            <a:pPr marL="257175" indent="-257175"/>
            <a:endParaRPr lang="en-CA" sz="1125" dirty="0"/>
          </a:p>
        </p:txBody>
      </p:sp>
      <p:sp>
        <p:nvSpPr>
          <p:cNvPr id="4" name="Content Placeholder 1"/>
          <p:cNvSpPr txBox="1">
            <a:spLocks/>
          </p:cNvSpPr>
          <p:nvPr/>
        </p:nvSpPr>
        <p:spPr>
          <a:xfrm>
            <a:off x="6290631" y="1034920"/>
            <a:ext cx="5901370" cy="532753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CA" sz="2400" b="1" u="sng" dirty="0">
                <a:solidFill>
                  <a:srgbClr val="002060"/>
                </a:solidFill>
                <a:latin typeface="+mj-lt"/>
                <a:cs typeface="Arial" panose="020B0604020202020204" pitchFamily="34" charset="0"/>
              </a:rPr>
              <a:t>Maintenance</a:t>
            </a:r>
          </a:p>
          <a:p>
            <a:pPr marL="257175" indent="-257175"/>
            <a:r>
              <a:rPr lang="en-CA" sz="2400" b="1" dirty="0">
                <a:solidFill>
                  <a:srgbClr val="002060"/>
                </a:solidFill>
                <a:latin typeface="+mj-lt"/>
                <a:cs typeface="Arial" panose="020B0604020202020204" pitchFamily="34" charset="0"/>
              </a:rPr>
              <a:t>Costs include</a:t>
            </a:r>
          </a:p>
          <a:p>
            <a:pPr marL="642938" lvl="1" indent="-257175"/>
            <a:r>
              <a:rPr lang="en-CA" sz="1700" dirty="0">
                <a:solidFill>
                  <a:srgbClr val="002060"/>
                </a:solidFill>
                <a:latin typeface="+mj-lt"/>
                <a:cs typeface="Arial" panose="020B0604020202020204" pitchFamily="34" charset="0"/>
              </a:rPr>
              <a:t>Spare parts and rebuilds</a:t>
            </a:r>
          </a:p>
          <a:p>
            <a:pPr marL="642938" lvl="1" indent="-257175"/>
            <a:r>
              <a:rPr lang="en-CA" sz="1700" dirty="0">
                <a:solidFill>
                  <a:srgbClr val="002060"/>
                </a:solidFill>
                <a:latin typeface="+mj-lt"/>
                <a:cs typeface="Arial" panose="020B0604020202020204" pitchFamily="34" charset="0"/>
              </a:rPr>
              <a:t>Predictive and preventative maintenance tasks</a:t>
            </a:r>
          </a:p>
          <a:p>
            <a:pPr marL="642938" lvl="1" indent="-257175"/>
            <a:r>
              <a:rPr lang="en-CA" sz="1700" dirty="0">
                <a:solidFill>
                  <a:srgbClr val="002060"/>
                </a:solidFill>
                <a:latin typeface="+mj-lt"/>
                <a:cs typeface="Arial" panose="020B0604020202020204" pitchFamily="34" charset="0"/>
              </a:rPr>
              <a:t>Remote monitoring</a:t>
            </a:r>
          </a:p>
          <a:p>
            <a:pPr marL="642938" lvl="1" indent="-257175"/>
            <a:r>
              <a:rPr lang="en-CA" sz="1700" dirty="0">
                <a:solidFill>
                  <a:srgbClr val="002060"/>
                </a:solidFill>
                <a:latin typeface="+mj-lt"/>
                <a:cs typeface="Arial" panose="020B0604020202020204" pitchFamily="34" charset="0"/>
              </a:rPr>
              <a:t>Lubrication cost</a:t>
            </a:r>
          </a:p>
          <a:p>
            <a:pPr marL="257175" indent="-257175"/>
            <a:r>
              <a:rPr lang="en-CA" sz="2400" b="1" dirty="0">
                <a:solidFill>
                  <a:srgbClr val="002060"/>
                </a:solidFill>
                <a:latin typeface="+mj-lt"/>
                <a:cs typeface="Arial" panose="020B0604020202020204" pitchFamily="34" charset="0"/>
              </a:rPr>
              <a:t>To minimize </a:t>
            </a:r>
          </a:p>
          <a:p>
            <a:pPr marL="642938" lvl="1" indent="-257175">
              <a:lnSpc>
                <a:spcPct val="80000"/>
              </a:lnSpc>
            </a:pPr>
            <a:r>
              <a:rPr lang="en-CA" sz="1700" dirty="0">
                <a:solidFill>
                  <a:srgbClr val="002060"/>
                </a:solidFill>
                <a:latin typeface="+mj-lt"/>
                <a:cs typeface="Arial" panose="020B0604020202020204" pitchFamily="34" charset="0"/>
              </a:rPr>
              <a:t>Give reliability high priority</a:t>
            </a:r>
          </a:p>
          <a:p>
            <a:pPr marL="642938" lvl="1" indent="-257175">
              <a:lnSpc>
                <a:spcPct val="80000"/>
              </a:lnSpc>
            </a:pPr>
            <a:r>
              <a:rPr lang="en-CA" sz="1700" dirty="0">
                <a:solidFill>
                  <a:srgbClr val="002060"/>
                </a:solidFill>
                <a:latin typeface="+mj-lt"/>
                <a:cs typeface="Arial" panose="020B0604020202020204" pitchFamily="34" charset="0"/>
              </a:rPr>
              <a:t>Proper installation, </a:t>
            </a:r>
          </a:p>
          <a:p>
            <a:pPr marL="642938" lvl="1" indent="-257175">
              <a:lnSpc>
                <a:spcPct val="80000"/>
              </a:lnSpc>
            </a:pPr>
            <a:r>
              <a:rPr lang="en-CA" sz="1700" dirty="0">
                <a:solidFill>
                  <a:srgbClr val="002060"/>
                </a:solidFill>
                <a:latin typeface="+mj-lt"/>
                <a:cs typeface="Arial" panose="020B0604020202020204" pitchFamily="34" charset="0"/>
              </a:rPr>
              <a:t>Focus on pump selection, controls and verifying efficient operation to match the application requirements</a:t>
            </a:r>
          </a:p>
          <a:p>
            <a:pPr marL="257175" indent="-257175"/>
            <a:endParaRPr lang="en-CA" dirty="0"/>
          </a:p>
          <a:p>
            <a:pPr marL="257175" indent="-257175"/>
            <a:endParaRPr lang="en-CA" sz="1125" dirty="0"/>
          </a:p>
          <a:p>
            <a:pPr marL="257175" indent="-257175"/>
            <a:endParaRPr lang="en-CA" sz="1125" dirty="0"/>
          </a:p>
        </p:txBody>
      </p:sp>
    </p:spTree>
    <p:extLst>
      <p:ext uri="{BB962C8B-B14F-4D97-AF65-F5344CB8AC3E}">
        <p14:creationId xmlns:p14="http://schemas.microsoft.com/office/powerpoint/2010/main" val="108869147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75846" y="365129"/>
            <a:ext cx="11834446" cy="732152"/>
          </a:xfrm>
        </p:spPr>
        <p:txBody>
          <a:bodyPr/>
          <a:lstStyle/>
          <a:p>
            <a:pPr algn="ctr"/>
            <a:r>
              <a:rPr lang="en-CA" b="1" dirty="0">
                <a:solidFill>
                  <a:srgbClr val="002060"/>
                </a:solidFill>
                <a:cs typeface="Arial" panose="020B0604020202020204" pitchFamily="34" charset="0"/>
              </a:rPr>
              <a:t>Additional costs</a:t>
            </a:r>
            <a:r>
              <a:rPr lang="en-CA" b="1" dirty="0">
                <a:solidFill>
                  <a:srgbClr val="002060"/>
                </a:solidFill>
                <a:latin typeface="Arial" panose="020B0604020202020204" pitchFamily="34" charset="0"/>
                <a:cs typeface="Arial" panose="020B0604020202020204" pitchFamily="34" charset="0"/>
              </a:rPr>
              <a:t>	</a:t>
            </a:r>
          </a:p>
        </p:txBody>
      </p:sp>
      <p:sp>
        <p:nvSpPr>
          <p:cNvPr id="2" name="Content Placeholder 1"/>
          <p:cNvSpPr>
            <a:spLocks noGrp="1"/>
          </p:cNvSpPr>
          <p:nvPr>
            <p:ph idx="1"/>
          </p:nvPr>
        </p:nvSpPr>
        <p:spPr>
          <a:xfrm>
            <a:off x="1872867" y="1388937"/>
            <a:ext cx="8978748" cy="4483053"/>
          </a:xfrm>
        </p:spPr>
        <p:txBody>
          <a:bodyPr>
            <a:normAutofit fontScale="92500" lnSpcReduction="20000"/>
          </a:bodyPr>
          <a:lstStyle/>
          <a:p>
            <a:pPr marL="257175" indent="-257175"/>
            <a:r>
              <a:rPr lang="en-US" b="1" dirty="0">
                <a:solidFill>
                  <a:srgbClr val="002060"/>
                </a:solidFill>
                <a:latin typeface="+mj-lt"/>
                <a:cs typeface="Arial" panose="020B0604020202020204" pitchFamily="34" charset="0"/>
              </a:rPr>
              <a:t>Downtime/ Lost production</a:t>
            </a:r>
          </a:p>
          <a:p>
            <a:pPr marL="642938" lvl="1" indent="-257175"/>
            <a:r>
              <a:rPr lang="en-US" sz="2500" dirty="0">
                <a:solidFill>
                  <a:srgbClr val="002060"/>
                </a:solidFill>
                <a:latin typeface="+mj-lt"/>
                <a:cs typeface="Arial" panose="020B0604020202020204" pitchFamily="34" charset="0"/>
              </a:rPr>
              <a:t>Cost occurs when unexpected failures occur and the plant has be shut down or run at part load.</a:t>
            </a:r>
          </a:p>
          <a:p>
            <a:pPr marL="642938" lvl="1" indent="-257175"/>
            <a:r>
              <a:rPr lang="en-US" sz="2500" dirty="0">
                <a:solidFill>
                  <a:srgbClr val="002060"/>
                </a:solidFill>
                <a:latin typeface="+mj-lt"/>
                <a:cs typeface="Arial" panose="020B0604020202020204" pitchFamily="34" charset="0"/>
              </a:rPr>
              <a:t>Downtime costs can be very high, and exceed all the others</a:t>
            </a:r>
          </a:p>
          <a:p>
            <a:pPr marL="642938" lvl="1" indent="-257175"/>
            <a:r>
              <a:rPr lang="en-US" sz="2500" dirty="0">
                <a:solidFill>
                  <a:srgbClr val="002060"/>
                </a:solidFill>
                <a:latin typeface="+mj-lt"/>
                <a:cs typeface="Arial" panose="020B0604020202020204" pitchFamily="34" charset="0"/>
              </a:rPr>
              <a:t>It can also be a source of high anxiety when it occurs and results in assessments to understand what went wrong.</a:t>
            </a:r>
          </a:p>
          <a:p>
            <a:r>
              <a:rPr lang="en-CA" b="1" dirty="0">
                <a:solidFill>
                  <a:srgbClr val="002060"/>
                </a:solidFill>
                <a:latin typeface="+mj-lt"/>
                <a:cs typeface="Arial" panose="020B0604020202020204" pitchFamily="34" charset="0"/>
              </a:rPr>
              <a:t>Operating </a:t>
            </a:r>
          </a:p>
          <a:p>
            <a:pPr marL="642938" lvl="1" indent="-257175"/>
            <a:r>
              <a:rPr lang="en-CA" dirty="0">
                <a:solidFill>
                  <a:srgbClr val="002060"/>
                </a:solidFill>
                <a:latin typeface="+mj-lt"/>
                <a:cs typeface="Arial" panose="020B0604020202020204" pitchFamily="34" charset="0"/>
              </a:rPr>
              <a:t>Labor related to the operation of the system</a:t>
            </a:r>
          </a:p>
          <a:p>
            <a:r>
              <a:rPr lang="en-CA" b="1" dirty="0">
                <a:solidFill>
                  <a:srgbClr val="002060"/>
                </a:solidFill>
                <a:latin typeface="+mj-lt"/>
                <a:cs typeface="Arial" panose="020B0604020202020204" pitchFamily="34" charset="0"/>
              </a:rPr>
              <a:t>Environmental</a:t>
            </a:r>
          </a:p>
          <a:p>
            <a:pPr marL="642938" lvl="1" indent="-257175"/>
            <a:r>
              <a:rPr lang="en-CA" dirty="0">
                <a:solidFill>
                  <a:srgbClr val="002060"/>
                </a:solidFill>
                <a:latin typeface="+mj-lt"/>
                <a:cs typeface="Arial" panose="020B0604020202020204" pitchFamily="34" charset="0"/>
              </a:rPr>
              <a:t>Contaminant disposal</a:t>
            </a:r>
          </a:p>
          <a:p>
            <a:pPr marL="642938" lvl="1" indent="-257175"/>
            <a:r>
              <a:rPr lang="en-CA" dirty="0">
                <a:solidFill>
                  <a:srgbClr val="002060"/>
                </a:solidFill>
                <a:latin typeface="+mj-lt"/>
                <a:cs typeface="Arial" panose="020B0604020202020204" pitchFamily="34" charset="0"/>
              </a:rPr>
              <a:t>Environment inspections</a:t>
            </a:r>
          </a:p>
          <a:p>
            <a:r>
              <a:rPr lang="en-CA" b="1" dirty="0">
                <a:solidFill>
                  <a:srgbClr val="002060"/>
                </a:solidFill>
                <a:latin typeface="+mj-lt"/>
                <a:cs typeface="Arial" panose="020B0604020202020204" pitchFamily="34" charset="0"/>
              </a:rPr>
              <a:t>Decommissioning </a:t>
            </a:r>
          </a:p>
          <a:p>
            <a:pPr marL="642938" lvl="1" indent="-257175"/>
            <a:r>
              <a:rPr lang="en-CA" dirty="0">
                <a:solidFill>
                  <a:srgbClr val="002060"/>
                </a:solidFill>
                <a:latin typeface="+mj-lt"/>
                <a:cs typeface="Arial" panose="020B0604020202020204" pitchFamily="34" charset="0"/>
              </a:rPr>
              <a:t>Resorting the local environment</a:t>
            </a:r>
          </a:p>
          <a:p>
            <a:pPr marL="642938" lvl="1" indent="-257175"/>
            <a:r>
              <a:rPr lang="en-CA" dirty="0">
                <a:solidFill>
                  <a:srgbClr val="002060"/>
                </a:solidFill>
                <a:latin typeface="+mj-lt"/>
                <a:cs typeface="Arial" panose="020B0604020202020204" pitchFamily="34" charset="0"/>
              </a:rPr>
              <a:t>Generally not part an assessment for an ongoing plant</a:t>
            </a:r>
          </a:p>
        </p:txBody>
      </p:sp>
    </p:spTree>
    <p:extLst>
      <p:ext uri="{BB962C8B-B14F-4D97-AF65-F5344CB8AC3E}">
        <p14:creationId xmlns:p14="http://schemas.microsoft.com/office/powerpoint/2010/main" val="233638680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4">
            <a:extLst>
              <a:ext uri="{FF2B5EF4-FFF2-40B4-BE49-F238E27FC236}">
                <a16:creationId xmlns:a16="http://schemas.microsoft.com/office/drawing/2014/main" id="{82FB22BC-5CED-9916-374B-98D4AA1D82CA}"/>
              </a:ext>
            </a:extLst>
          </p:cNvPr>
          <p:cNvPicPr>
            <a:picLocks noChangeAspect="1" noChangeArrowheads="1"/>
          </p:cNvPicPr>
          <p:nvPr/>
        </p:nvPicPr>
        <p:blipFill>
          <a:blip r:embed="rId3">
            <a:alphaModFix amt="39000"/>
            <a:extLst>
              <a:ext uri="{28A0092B-C50C-407E-A947-70E740481C1C}">
                <a14:useLocalDpi xmlns:a14="http://schemas.microsoft.com/office/drawing/2010/main" val="0"/>
              </a:ext>
            </a:extLst>
          </a:blip>
          <a:srcRect/>
          <a:stretch>
            <a:fillRect/>
          </a:stretch>
        </p:blipFill>
        <p:spPr bwMode="auto">
          <a:xfrm>
            <a:off x="194310" y="203239"/>
            <a:ext cx="11807190" cy="6448985"/>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298938" y="1425676"/>
            <a:ext cx="11500580" cy="4359661"/>
          </a:xfrm>
        </p:spPr>
        <p:txBody>
          <a:bodyPr>
            <a:normAutofit/>
          </a:bodyPr>
          <a:lstStyle/>
          <a:p>
            <a:pPr algn="ctr"/>
            <a:r>
              <a:rPr lang="en-US" altLang="en-US" sz="6000" b="1" dirty="0">
                <a:solidFill>
                  <a:srgbClr val="002060"/>
                </a:solidFill>
                <a:latin typeface="+mj-lt"/>
              </a:rPr>
              <a:t>Overview of Pump System Assessments</a:t>
            </a:r>
            <a:r>
              <a:rPr lang="en-US" altLang="en-US" sz="6600" dirty="0">
                <a:solidFill>
                  <a:srgbClr val="003B80"/>
                </a:solidFill>
              </a:rPr>
              <a:t/>
            </a:r>
            <a:br>
              <a:rPr lang="en-US" altLang="en-US" sz="6600" dirty="0">
                <a:solidFill>
                  <a:srgbClr val="003B80"/>
                </a:solidFill>
              </a:rPr>
            </a:br>
            <a:endParaRPr lang="en-US" sz="6600" dirty="0"/>
          </a:p>
        </p:txBody>
      </p:sp>
    </p:spTree>
    <p:extLst>
      <p:ext uri="{BB962C8B-B14F-4D97-AF65-F5344CB8AC3E}">
        <p14:creationId xmlns:p14="http://schemas.microsoft.com/office/powerpoint/2010/main" val="335578599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16523" y="1442121"/>
            <a:ext cx="11558954" cy="3973758"/>
          </a:xfrm>
        </p:spPr>
        <p:txBody>
          <a:bodyPr>
            <a:normAutofit/>
          </a:bodyPr>
          <a:lstStyle/>
          <a:p>
            <a:r>
              <a:rPr lang="en-US" sz="2000" b="1" u="sng" dirty="0"/>
              <a:t>Level 1 </a:t>
            </a:r>
            <a:r>
              <a:rPr lang="en-US" sz="2000" dirty="0"/>
              <a:t>assessment is a qualitative review with possible quantitative elements intended to determine the potential for significant energy savings based on further assessments and to </a:t>
            </a:r>
            <a:r>
              <a:rPr lang="en-US" sz="2000" u="sng" dirty="0">
                <a:solidFill>
                  <a:srgbClr val="FF0000"/>
                </a:solidFill>
              </a:rPr>
              <a:t>identify specific systems that merit a greater level of attention</a:t>
            </a:r>
            <a:r>
              <a:rPr lang="en-US" sz="2000" dirty="0">
                <a:solidFill>
                  <a:schemeClr val="tx1"/>
                </a:solidFill>
              </a:rPr>
              <a:t>.</a:t>
            </a:r>
          </a:p>
          <a:p>
            <a:pPr marL="457200" indent="-457200">
              <a:buFont typeface="Arial" panose="020B0604020202020204" pitchFamily="34" charset="0"/>
              <a:buChar char="•"/>
            </a:pPr>
            <a:endParaRPr lang="en-US" sz="2000" dirty="0">
              <a:solidFill>
                <a:schemeClr val="tx1"/>
              </a:solidFill>
            </a:endParaRPr>
          </a:p>
          <a:p>
            <a:r>
              <a:rPr lang="en-US" sz="2000" b="1" u="sng" dirty="0"/>
              <a:t>Level 2 </a:t>
            </a:r>
            <a:r>
              <a:rPr lang="en-US" sz="2000" dirty="0"/>
              <a:t>assessment is a quantitative review intended to determine energy consumption and potential savings based on measurement of a </a:t>
            </a:r>
            <a:r>
              <a:rPr lang="en-US" sz="2000" u="sng" dirty="0">
                <a:solidFill>
                  <a:srgbClr val="FF0000"/>
                </a:solidFill>
              </a:rPr>
              <a:t>single steady‐state operating condition</a:t>
            </a:r>
            <a:r>
              <a:rPr lang="en-US" sz="2000" dirty="0">
                <a:solidFill>
                  <a:schemeClr val="tx1"/>
                </a:solidFill>
              </a:rPr>
              <a:t> </a:t>
            </a:r>
            <a:r>
              <a:rPr lang="en-US" sz="2000" dirty="0"/>
              <a:t>requiring a single set of measurements. </a:t>
            </a:r>
          </a:p>
          <a:p>
            <a:pPr marL="457200" indent="-457200">
              <a:buFont typeface="Arial" panose="020B0604020202020204" pitchFamily="34" charset="0"/>
              <a:buChar char="•"/>
            </a:pPr>
            <a:endParaRPr lang="en-US" sz="2000" dirty="0">
              <a:solidFill>
                <a:schemeClr val="tx1"/>
              </a:solidFill>
            </a:endParaRPr>
          </a:p>
          <a:p>
            <a:r>
              <a:rPr lang="en-US" sz="2000" b="1" u="sng" dirty="0"/>
              <a:t>Level 3</a:t>
            </a:r>
            <a:r>
              <a:rPr lang="en-US" sz="2000" b="1" dirty="0"/>
              <a:t> </a:t>
            </a:r>
            <a:r>
              <a:rPr lang="en-US" sz="2000" dirty="0"/>
              <a:t>assessment is a quantitative review that takes </a:t>
            </a:r>
            <a:r>
              <a:rPr lang="en-US" sz="2000" u="sng" dirty="0">
                <a:solidFill>
                  <a:srgbClr val="FF0000"/>
                </a:solidFill>
              </a:rPr>
              <a:t>varying system demands </a:t>
            </a:r>
            <a:r>
              <a:rPr lang="en-US" sz="2000" dirty="0"/>
              <a:t>into account by monitoring the system over a time span long enough to capture the </a:t>
            </a:r>
            <a:r>
              <a:rPr lang="en-US" sz="2000" u="sng" dirty="0">
                <a:solidFill>
                  <a:srgbClr val="FF0000"/>
                </a:solidFill>
              </a:rPr>
              <a:t>various operating conditions</a:t>
            </a:r>
            <a:r>
              <a:rPr lang="en-US" sz="2000" dirty="0">
                <a:solidFill>
                  <a:schemeClr val="tx1"/>
                </a:solidFill>
              </a:rPr>
              <a:t> </a:t>
            </a:r>
            <a:r>
              <a:rPr lang="en-US" sz="2000" dirty="0"/>
              <a:t>which require their own set of measurements.</a:t>
            </a:r>
            <a:r>
              <a:rPr lang="en-US" sz="2000" dirty="0">
                <a:solidFill>
                  <a:schemeClr val="tx1"/>
                </a:solidFill>
              </a:rPr>
              <a:t> </a:t>
            </a:r>
          </a:p>
          <a:p>
            <a:endParaRPr lang="en-US" sz="3200" dirty="0"/>
          </a:p>
        </p:txBody>
      </p:sp>
      <p:sp>
        <p:nvSpPr>
          <p:cNvPr id="3" name="Title 2"/>
          <p:cNvSpPr>
            <a:spLocks noGrp="1"/>
          </p:cNvSpPr>
          <p:nvPr>
            <p:ph type="title"/>
          </p:nvPr>
        </p:nvSpPr>
        <p:spPr>
          <a:xfrm>
            <a:off x="211015" y="77398"/>
            <a:ext cx="11834447" cy="1255643"/>
          </a:xfrm>
        </p:spPr>
        <p:txBody>
          <a:bodyPr>
            <a:noAutofit/>
          </a:bodyPr>
          <a:lstStyle/>
          <a:p>
            <a:pPr algn="ctr"/>
            <a:r>
              <a:rPr lang="en-US" dirty="0">
                <a:solidFill>
                  <a:srgbClr val="002060"/>
                </a:solidFill>
                <a:cs typeface="Times New Roman" panose="02020603050405020304" pitchFamily="18" charset="0"/>
              </a:rPr>
              <a:t>Levels of Pump System Energy Assessment - (ISO/ASME 14414)</a:t>
            </a:r>
            <a:endParaRPr lang="en-US" dirty="0">
              <a:solidFill>
                <a:srgbClr val="002060"/>
              </a:solidFill>
            </a:endParaRPr>
          </a:p>
        </p:txBody>
      </p:sp>
    </p:spTree>
    <p:extLst>
      <p:ext uri="{BB962C8B-B14F-4D97-AF65-F5344CB8AC3E}">
        <p14:creationId xmlns:p14="http://schemas.microsoft.com/office/powerpoint/2010/main" val="172047691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947450" y="1685355"/>
            <a:ext cx="10653311" cy="3487290"/>
          </a:xfrm>
        </p:spPr>
        <p:txBody>
          <a:bodyPr/>
          <a:lstStyle/>
          <a:p>
            <a:pPr marL="457189" indent="-457189" defTabSz="914378">
              <a:spcBef>
                <a:spcPct val="5000"/>
              </a:spcBef>
              <a:spcAft>
                <a:spcPct val="5000"/>
              </a:spcAft>
              <a:buFontTx/>
              <a:buAutoNum type="arabicPeriod"/>
              <a:defRPr/>
            </a:pPr>
            <a:r>
              <a:rPr lang="en-US" altLang="en-US" sz="2400" kern="0" dirty="0"/>
              <a:t>Screen and prioritize your pumping systems to identify good performance improvement candidates </a:t>
            </a:r>
          </a:p>
          <a:p>
            <a:pPr marL="685800" lvl="2" indent="0" defTabSz="914378">
              <a:spcBef>
                <a:spcPct val="5000"/>
              </a:spcBef>
              <a:spcAft>
                <a:spcPct val="5000"/>
              </a:spcAft>
              <a:buNone/>
              <a:defRPr/>
            </a:pPr>
            <a:r>
              <a:rPr lang="en-US" altLang="en-US" b="1" kern="0" dirty="0">
                <a:solidFill>
                  <a:srgbClr val="465B79"/>
                </a:solidFill>
                <a:latin typeface="+mj-lt"/>
                <a:cs typeface="Arial" panose="020B0604020202020204" pitchFamily="34" charset="0"/>
              </a:rPr>
              <a:t>Step 1a - Get management support for improving the highest priority pumping systems</a:t>
            </a:r>
          </a:p>
          <a:p>
            <a:pPr marL="457189" indent="-457189" defTabSz="914378">
              <a:spcBef>
                <a:spcPct val="5000"/>
              </a:spcBef>
              <a:spcAft>
                <a:spcPct val="5000"/>
              </a:spcAft>
              <a:buFontTx/>
              <a:buAutoNum type="arabicPeriod"/>
              <a:defRPr/>
            </a:pPr>
            <a:r>
              <a:rPr lang="en-US" altLang="en-US" sz="2400" kern="0" dirty="0"/>
              <a:t>Work with appropriate pumping system specialist and/or in-house team to gather and analyze additional data</a:t>
            </a:r>
          </a:p>
          <a:p>
            <a:pPr marL="457189" indent="-457189" defTabSz="914378">
              <a:spcBef>
                <a:spcPct val="5000"/>
              </a:spcBef>
              <a:spcAft>
                <a:spcPct val="5000"/>
              </a:spcAft>
              <a:buFontTx/>
              <a:buAutoNum type="arabicPeriod"/>
              <a:defRPr/>
            </a:pPr>
            <a:r>
              <a:rPr lang="en-US" altLang="en-US" sz="2400" kern="0" dirty="0"/>
              <a:t>Identify and economically validate improvement opportunities</a:t>
            </a:r>
          </a:p>
          <a:p>
            <a:pPr marL="457189" indent="-457189" defTabSz="914378">
              <a:spcBef>
                <a:spcPct val="5000"/>
              </a:spcBef>
              <a:spcAft>
                <a:spcPct val="5000"/>
              </a:spcAft>
              <a:buFontTx/>
              <a:buAutoNum type="arabicPeriod"/>
              <a:defRPr/>
            </a:pPr>
            <a:r>
              <a:rPr lang="en-US" altLang="en-US" sz="2400" kern="0" dirty="0"/>
              <a:t>Document actions and report results to management</a:t>
            </a:r>
          </a:p>
          <a:p>
            <a:pPr marL="457189" indent="-457189" defTabSz="914378">
              <a:spcBef>
                <a:spcPct val="5000"/>
              </a:spcBef>
              <a:spcAft>
                <a:spcPct val="5000"/>
              </a:spcAft>
              <a:buFontTx/>
              <a:buAutoNum type="arabicPeriod"/>
              <a:defRPr/>
            </a:pPr>
            <a:r>
              <a:rPr lang="en-US" altLang="en-US" sz="2400" kern="0" dirty="0"/>
              <a:t>Perform post implementation assessment</a:t>
            </a:r>
          </a:p>
          <a:p>
            <a:pPr marL="457189" indent="-457189" defTabSz="914378">
              <a:spcBef>
                <a:spcPct val="5000"/>
              </a:spcBef>
              <a:spcAft>
                <a:spcPct val="5000"/>
              </a:spcAft>
              <a:buFontTx/>
              <a:buAutoNum type="arabicPeriod"/>
              <a:defRPr/>
            </a:pPr>
            <a:r>
              <a:rPr lang="en-US" altLang="en-US" sz="2400" kern="0" dirty="0"/>
              <a:t>Repeat </a:t>
            </a:r>
            <a:r>
              <a:rPr lang="en-US" altLang="en-US" sz="2400" i="1" u="sng" kern="0" dirty="0">
                <a:solidFill>
                  <a:schemeClr val="tx1"/>
                </a:solidFill>
              </a:rPr>
              <a:t>Action Plan</a:t>
            </a:r>
            <a:r>
              <a:rPr lang="en-US" altLang="en-US" sz="2400" kern="0" dirty="0">
                <a:solidFill>
                  <a:schemeClr val="tx1"/>
                </a:solidFill>
              </a:rPr>
              <a:t> </a:t>
            </a:r>
            <a:r>
              <a:rPr lang="en-US" altLang="en-US" sz="2400" kern="0" dirty="0"/>
              <a:t>process for other good candidate systems</a:t>
            </a:r>
          </a:p>
          <a:p>
            <a:endParaRPr lang="en-US" dirty="0"/>
          </a:p>
        </p:txBody>
      </p:sp>
      <p:sp>
        <p:nvSpPr>
          <p:cNvPr id="3" name="Title 2"/>
          <p:cNvSpPr>
            <a:spLocks noGrp="1"/>
          </p:cNvSpPr>
          <p:nvPr>
            <p:ph type="title"/>
          </p:nvPr>
        </p:nvSpPr>
        <p:spPr>
          <a:xfrm>
            <a:off x="281355" y="164483"/>
            <a:ext cx="11693768" cy="1194054"/>
          </a:xfrm>
        </p:spPr>
        <p:txBody>
          <a:bodyPr>
            <a:normAutofit/>
          </a:bodyPr>
          <a:lstStyle/>
          <a:p>
            <a:pPr algn="ctr"/>
            <a:r>
              <a:rPr lang="en-US" altLang="en-US" dirty="0">
                <a:solidFill>
                  <a:srgbClr val="002060"/>
                </a:solidFill>
                <a:cs typeface="Times New Roman" panose="02020603050405020304" pitchFamily="18" charset="0"/>
              </a:rPr>
              <a:t>Implement Six Step Action Plan</a:t>
            </a:r>
            <a:endParaRPr lang="en-US" dirty="0">
              <a:solidFill>
                <a:srgbClr val="002060"/>
              </a:solidFill>
            </a:endParaRPr>
          </a:p>
        </p:txBody>
      </p:sp>
    </p:spTree>
    <p:extLst>
      <p:ext uri="{BB962C8B-B14F-4D97-AF65-F5344CB8AC3E}">
        <p14:creationId xmlns:p14="http://schemas.microsoft.com/office/powerpoint/2010/main" val="51512063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120877" y="1207464"/>
            <a:ext cx="10654954" cy="4957362"/>
          </a:xfrm>
        </p:spPr>
        <p:txBody>
          <a:bodyPr>
            <a:noAutofit/>
          </a:bodyPr>
          <a:lstStyle/>
          <a:p>
            <a:pPr defTabSz="342884">
              <a:spcBef>
                <a:spcPct val="0"/>
              </a:spcBef>
              <a:spcAft>
                <a:spcPct val="20000"/>
              </a:spcAft>
              <a:defRPr/>
            </a:pPr>
            <a:r>
              <a:rPr lang="en-US" altLang="en-US" sz="3200" dirty="0">
                <a:cs typeface="Times New Roman" panose="02020603050405020304" pitchFamily="18" charset="0"/>
              </a:rPr>
              <a:t>Data on plant systems that are of interest  </a:t>
            </a:r>
          </a:p>
          <a:p>
            <a:pPr defTabSz="342884">
              <a:spcBef>
                <a:spcPct val="0"/>
              </a:spcBef>
              <a:spcAft>
                <a:spcPct val="20000"/>
              </a:spcAft>
              <a:defRPr/>
            </a:pPr>
            <a:r>
              <a:rPr lang="en-US" altLang="en-US" sz="3200" dirty="0">
                <a:cs typeface="Times New Roman" panose="02020603050405020304" pitchFamily="18" charset="0"/>
              </a:rPr>
              <a:t>(i.e. &gt;50 </a:t>
            </a:r>
            <a:r>
              <a:rPr lang="en-US" altLang="en-US" sz="3200" dirty="0" err="1">
                <a:cs typeface="Times New Roman" panose="02020603050405020304" pitchFamily="18" charset="0"/>
              </a:rPr>
              <a:t>hp</a:t>
            </a:r>
            <a:r>
              <a:rPr lang="en-US" altLang="en-US" sz="3200" dirty="0">
                <a:cs typeface="Times New Roman" panose="02020603050405020304" pitchFamily="18" charset="0"/>
              </a:rPr>
              <a:t>, those that run 24/7)</a:t>
            </a:r>
          </a:p>
          <a:p>
            <a:pPr marL="557185" lvl="1" indent="-214303" defTabSz="342884">
              <a:spcBef>
                <a:spcPct val="0"/>
              </a:spcBef>
              <a:spcAft>
                <a:spcPct val="20000"/>
              </a:spcAft>
              <a:defRPr/>
            </a:pPr>
            <a:r>
              <a:rPr lang="en-US" altLang="en-US" sz="2000" b="1" dirty="0">
                <a:latin typeface="+mj-lt"/>
                <a:cs typeface="Arial" panose="020B0604020202020204" pitchFamily="34" charset="0"/>
              </a:rPr>
              <a:t>List of pumps </a:t>
            </a:r>
          </a:p>
          <a:p>
            <a:pPr marL="557185" lvl="1" indent="-214303" defTabSz="342884">
              <a:spcBef>
                <a:spcPct val="0"/>
              </a:spcBef>
              <a:spcAft>
                <a:spcPct val="20000"/>
              </a:spcAft>
              <a:defRPr/>
            </a:pPr>
            <a:r>
              <a:rPr lang="en-US" altLang="en-US" sz="2000" b="1" dirty="0">
                <a:latin typeface="+mj-lt"/>
                <a:cs typeface="Arial" panose="020B0604020202020204" pitchFamily="34" charset="0"/>
              </a:rPr>
              <a:t>Pump description (including: process area, pumped media, pump type, etc.)</a:t>
            </a:r>
          </a:p>
          <a:p>
            <a:pPr marL="557185" lvl="1" indent="-214303" defTabSz="342884">
              <a:spcBef>
                <a:spcPct val="0"/>
              </a:spcBef>
              <a:spcAft>
                <a:spcPct val="20000"/>
              </a:spcAft>
              <a:defRPr/>
            </a:pPr>
            <a:r>
              <a:rPr lang="en-US" altLang="en-US" sz="2000" b="1" kern="0" dirty="0">
                <a:latin typeface="+mj-lt"/>
                <a:cs typeface="Arial" panose="020B0604020202020204" pitchFamily="34" charset="0"/>
              </a:rPr>
              <a:t>Equipment information (service type, time in service, shared duty, voltage)</a:t>
            </a:r>
            <a:endParaRPr lang="en-US" altLang="en-US" sz="2000" b="1" dirty="0">
              <a:latin typeface="+mj-lt"/>
              <a:cs typeface="Arial" panose="020B0604020202020204" pitchFamily="34" charset="0"/>
            </a:endParaRPr>
          </a:p>
          <a:p>
            <a:pPr marL="557185" lvl="1" indent="-214303" defTabSz="342884">
              <a:spcBef>
                <a:spcPct val="0"/>
              </a:spcBef>
              <a:spcAft>
                <a:spcPct val="20000"/>
              </a:spcAft>
              <a:defRPr/>
            </a:pPr>
            <a:r>
              <a:rPr lang="en-US" altLang="en-US" sz="2000" b="1" dirty="0">
                <a:latin typeface="+mj-lt"/>
                <a:cs typeface="Arial" panose="020B0604020202020204" pitchFamily="34" charset="0"/>
              </a:rPr>
              <a:t>System history – Known problems, Change in service, etc.</a:t>
            </a:r>
          </a:p>
          <a:p>
            <a:pPr marL="557185" lvl="1" indent="-214303" defTabSz="342884">
              <a:spcBef>
                <a:spcPct val="0"/>
              </a:spcBef>
              <a:spcAft>
                <a:spcPct val="20000"/>
              </a:spcAft>
              <a:defRPr/>
            </a:pPr>
            <a:r>
              <a:rPr lang="en-US" altLang="en-US" sz="2000" b="1" dirty="0">
                <a:latin typeface="+mj-lt"/>
                <a:cs typeface="Arial" panose="020B0604020202020204" pitchFamily="34" charset="0"/>
              </a:rPr>
              <a:t>Installed motor horsepower</a:t>
            </a:r>
          </a:p>
          <a:p>
            <a:pPr marL="557185" lvl="1" indent="-214303" defTabSz="342884">
              <a:spcBef>
                <a:spcPct val="0"/>
              </a:spcBef>
              <a:spcAft>
                <a:spcPct val="20000"/>
              </a:spcAft>
              <a:defRPr/>
            </a:pPr>
            <a:r>
              <a:rPr lang="en-US" altLang="en-US" sz="2000" b="1" dirty="0">
                <a:latin typeface="+mj-lt"/>
                <a:cs typeface="Arial" panose="020B0604020202020204" pitchFamily="34" charset="0"/>
              </a:rPr>
              <a:t>Yearly operational hours (or percent operation)</a:t>
            </a:r>
          </a:p>
          <a:p>
            <a:pPr marL="557185" lvl="1" indent="-214303" defTabSz="342884">
              <a:spcBef>
                <a:spcPct val="0"/>
              </a:spcBef>
              <a:spcAft>
                <a:spcPct val="20000"/>
              </a:spcAft>
              <a:defRPr/>
            </a:pPr>
            <a:r>
              <a:rPr lang="en-US" altLang="en-US" sz="2000" b="1" dirty="0">
                <a:latin typeface="+mj-lt"/>
                <a:cs typeface="Arial" panose="020B0604020202020204" pitchFamily="34" charset="0"/>
              </a:rPr>
              <a:t>Control method (control valve, variable speed drive (VSD), by-pass)</a:t>
            </a:r>
          </a:p>
          <a:p>
            <a:pPr marL="557185" lvl="1" indent="-214303" defTabSz="342884">
              <a:spcBef>
                <a:spcPct val="0"/>
              </a:spcBef>
              <a:spcAft>
                <a:spcPct val="20000"/>
              </a:spcAft>
              <a:defRPr/>
            </a:pPr>
            <a:r>
              <a:rPr lang="en-US" altLang="en-US" sz="2000" b="1" dirty="0">
                <a:latin typeface="+mj-lt"/>
                <a:cs typeface="Arial" panose="020B0604020202020204" pitchFamily="34" charset="0"/>
              </a:rPr>
              <a:t>Maintenance records</a:t>
            </a:r>
          </a:p>
          <a:p>
            <a:pPr marL="557185" lvl="1" indent="-214303" defTabSz="342884">
              <a:spcBef>
                <a:spcPct val="0"/>
              </a:spcBef>
              <a:spcAft>
                <a:spcPct val="20000"/>
              </a:spcAft>
              <a:defRPr/>
            </a:pPr>
            <a:r>
              <a:rPr lang="en-US" altLang="en-US" sz="2000" b="1" dirty="0">
                <a:latin typeface="+mj-lt"/>
                <a:cs typeface="Arial" panose="020B0604020202020204" pitchFamily="34" charset="0"/>
              </a:rPr>
              <a:t>Cavitation noted at pump or in-system</a:t>
            </a:r>
          </a:p>
          <a:p>
            <a:pPr marL="557185" lvl="1" indent="-214303" defTabSz="342884">
              <a:spcBef>
                <a:spcPct val="0"/>
              </a:spcBef>
              <a:spcAft>
                <a:spcPct val="20000"/>
              </a:spcAft>
              <a:defRPr/>
            </a:pPr>
            <a:r>
              <a:rPr lang="en-US" altLang="en-US" sz="2000" b="1" dirty="0">
                <a:latin typeface="+mj-lt"/>
                <a:cs typeface="Arial" panose="020B0604020202020204" pitchFamily="34" charset="0"/>
              </a:rPr>
              <a:t>Design point and speed (if available)</a:t>
            </a:r>
          </a:p>
          <a:p>
            <a:pPr marL="557185" lvl="1" indent="-214303" defTabSz="342884">
              <a:spcBef>
                <a:spcPct val="0"/>
              </a:spcBef>
              <a:spcAft>
                <a:spcPct val="20000"/>
              </a:spcAft>
              <a:defRPr/>
            </a:pPr>
            <a:r>
              <a:rPr lang="en-US" altLang="en-US" sz="2000" b="1" dirty="0">
                <a:latin typeface="+mj-lt"/>
                <a:cs typeface="Arial" panose="020B0604020202020204" pitchFamily="34" charset="0"/>
              </a:rPr>
              <a:t>Operating point (if available)</a:t>
            </a:r>
          </a:p>
          <a:p>
            <a:endParaRPr lang="en-US" sz="3600" dirty="0"/>
          </a:p>
        </p:txBody>
      </p:sp>
      <p:sp>
        <p:nvSpPr>
          <p:cNvPr id="3" name="Title 2"/>
          <p:cNvSpPr>
            <a:spLocks noGrp="1"/>
          </p:cNvSpPr>
          <p:nvPr>
            <p:ph type="title"/>
          </p:nvPr>
        </p:nvSpPr>
        <p:spPr>
          <a:xfrm>
            <a:off x="0" y="0"/>
            <a:ext cx="12191999" cy="1324682"/>
          </a:xfrm>
        </p:spPr>
        <p:txBody>
          <a:bodyPr>
            <a:normAutofit/>
          </a:bodyPr>
          <a:lstStyle/>
          <a:p>
            <a:pPr algn="ctr"/>
            <a:r>
              <a:rPr lang="en-US" dirty="0">
                <a:solidFill>
                  <a:srgbClr val="002060"/>
                </a:solidFill>
                <a:cs typeface="Times New Roman" panose="02020603050405020304" pitchFamily="18" charset="0"/>
              </a:rPr>
              <a:t>Step 1 - </a:t>
            </a:r>
            <a:r>
              <a:rPr lang="en-US" altLang="en-US" dirty="0">
                <a:solidFill>
                  <a:srgbClr val="002060"/>
                </a:solidFill>
                <a:cs typeface="Times New Roman" panose="02020603050405020304" pitchFamily="18" charset="0"/>
              </a:rPr>
              <a:t>Prescreening – Data (Where to start)</a:t>
            </a:r>
            <a:endParaRPr lang="en-US" dirty="0">
              <a:solidFill>
                <a:srgbClr val="002060"/>
              </a:solidFill>
            </a:endParaRPr>
          </a:p>
        </p:txBody>
      </p:sp>
    </p:spTree>
    <p:extLst>
      <p:ext uri="{BB962C8B-B14F-4D97-AF65-F5344CB8AC3E}">
        <p14:creationId xmlns:p14="http://schemas.microsoft.com/office/powerpoint/2010/main" val="137399486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Text Box 2"/>
          <p:cNvSpPr txBox="1">
            <a:spLocks noChangeArrowheads="1"/>
          </p:cNvSpPr>
          <p:nvPr/>
        </p:nvSpPr>
        <p:spPr bwMode="auto">
          <a:xfrm>
            <a:off x="1365503" y="1234713"/>
            <a:ext cx="10963157" cy="43885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Helvetica" panose="020B0604020202020204" pitchFamily="34" charset="0"/>
              </a:defRPr>
            </a:lvl1pPr>
            <a:lvl2pPr marL="346075" indent="-346075" eaLnBrk="0" hangingPunct="0">
              <a:defRPr>
                <a:solidFill>
                  <a:schemeClr val="tx1"/>
                </a:solidFill>
                <a:latin typeface="Helvetica" panose="020B0604020202020204" pitchFamily="34" charset="0"/>
              </a:defRPr>
            </a:lvl2pPr>
            <a:lvl3pPr marL="1143000" indent="-228600" eaLnBrk="0" hangingPunct="0">
              <a:defRPr>
                <a:solidFill>
                  <a:schemeClr val="tx1"/>
                </a:solidFill>
                <a:latin typeface="Helvetica" panose="020B0604020202020204" pitchFamily="34" charset="0"/>
              </a:defRPr>
            </a:lvl3pPr>
            <a:lvl4pPr marL="1600200" indent="-228600" eaLnBrk="0" hangingPunct="0">
              <a:defRPr>
                <a:solidFill>
                  <a:schemeClr val="tx1"/>
                </a:solidFill>
                <a:latin typeface="Helvetica" panose="020B0604020202020204" pitchFamily="34" charset="0"/>
              </a:defRPr>
            </a:lvl4pPr>
            <a:lvl5pPr marL="2057400" indent="-228600" eaLnBrk="0" hangingPunct="0">
              <a:defRPr>
                <a:solidFill>
                  <a:schemeClr val="tx1"/>
                </a:solidFill>
                <a:latin typeface="Helvetica" panose="020B0604020202020204" pitchFamily="34" charset="0"/>
              </a:defRPr>
            </a:lvl5pPr>
            <a:lvl6pPr marL="2514600" indent="-228600" eaLnBrk="0" fontAlgn="base" hangingPunct="0">
              <a:spcBef>
                <a:spcPct val="0"/>
              </a:spcBef>
              <a:spcAft>
                <a:spcPct val="0"/>
              </a:spcAft>
              <a:defRPr>
                <a:solidFill>
                  <a:schemeClr val="tx1"/>
                </a:solidFill>
                <a:latin typeface="Helvetica" panose="020B0604020202020204" pitchFamily="34" charset="0"/>
              </a:defRPr>
            </a:lvl6pPr>
            <a:lvl7pPr marL="2971800" indent="-228600" eaLnBrk="0" fontAlgn="base" hangingPunct="0">
              <a:spcBef>
                <a:spcPct val="0"/>
              </a:spcBef>
              <a:spcAft>
                <a:spcPct val="0"/>
              </a:spcAft>
              <a:defRPr>
                <a:solidFill>
                  <a:schemeClr val="tx1"/>
                </a:solidFill>
                <a:latin typeface="Helvetica" panose="020B0604020202020204" pitchFamily="34" charset="0"/>
              </a:defRPr>
            </a:lvl7pPr>
            <a:lvl8pPr marL="3429000" indent="-228600" eaLnBrk="0" fontAlgn="base" hangingPunct="0">
              <a:spcBef>
                <a:spcPct val="0"/>
              </a:spcBef>
              <a:spcAft>
                <a:spcPct val="0"/>
              </a:spcAft>
              <a:defRPr>
                <a:solidFill>
                  <a:schemeClr val="tx1"/>
                </a:solidFill>
                <a:latin typeface="Helvetica" panose="020B0604020202020204" pitchFamily="34" charset="0"/>
              </a:defRPr>
            </a:lvl8pPr>
            <a:lvl9pPr marL="3886200" indent="-228600" eaLnBrk="0" fontAlgn="base" hangingPunct="0">
              <a:spcBef>
                <a:spcPct val="0"/>
              </a:spcBef>
              <a:spcAft>
                <a:spcPct val="0"/>
              </a:spcAft>
              <a:defRPr>
                <a:solidFill>
                  <a:schemeClr val="tx1"/>
                </a:solidFill>
                <a:latin typeface="Helvetica" panose="020B0604020202020204" pitchFamily="34" charset="0"/>
              </a:defRPr>
            </a:lvl9pPr>
          </a:lstStyle>
          <a:p>
            <a:pPr lvl="1">
              <a:lnSpc>
                <a:spcPct val="85000"/>
              </a:lnSpc>
              <a:spcAft>
                <a:spcPts val="1034"/>
              </a:spcAft>
              <a:buFontTx/>
              <a:buChar char="•"/>
              <a:defRPr/>
            </a:pPr>
            <a:r>
              <a:rPr lang="en-US" sz="2400" kern="0" dirty="0">
                <a:solidFill>
                  <a:schemeClr val="tx2"/>
                </a:solidFill>
                <a:latin typeface="Calibri Light" panose="020F0302020204030204" pitchFamily="34" charset="0"/>
              </a:rPr>
              <a:t>High energy use systems: </a:t>
            </a:r>
          </a:p>
          <a:p>
            <a:pPr lvl="2">
              <a:lnSpc>
                <a:spcPct val="85000"/>
              </a:lnSpc>
              <a:spcAft>
                <a:spcPts val="1034"/>
              </a:spcAft>
              <a:buFontTx/>
              <a:buChar char="•"/>
              <a:defRPr/>
            </a:pPr>
            <a:r>
              <a:rPr lang="en-US" sz="2400" kern="0" dirty="0">
                <a:solidFill>
                  <a:schemeClr val="tx2"/>
                </a:solidFill>
                <a:latin typeface="Calibri Light" panose="020F0302020204030204" pitchFamily="34" charset="0"/>
              </a:rPr>
              <a:t>large motors and/or high number of operating hours</a:t>
            </a:r>
          </a:p>
          <a:p>
            <a:pPr lvl="1">
              <a:lnSpc>
                <a:spcPct val="85000"/>
              </a:lnSpc>
              <a:spcAft>
                <a:spcPts val="1034"/>
              </a:spcAft>
              <a:buFontTx/>
              <a:buChar char="•"/>
              <a:defRPr/>
            </a:pPr>
            <a:r>
              <a:rPr lang="en-US" sz="2400" kern="0" dirty="0">
                <a:solidFill>
                  <a:schemeClr val="tx2"/>
                </a:solidFill>
                <a:latin typeface="Calibri Light" panose="020F0302020204030204" pitchFamily="34" charset="0"/>
              </a:rPr>
              <a:t>Highly throttled control valves</a:t>
            </a:r>
          </a:p>
          <a:p>
            <a:pPr lvl="1">
              <a:lnSpc>
                <a:spcPct val="85000"/>
              </a:lnSpc>
              <a:spcAft>
                <a:spcPts val="1034"/>
              </a:spcAft>
              <a:buFontTx/>
              <a:buChar char="•"/>
              <a:defRPr/>
            </a:pPr>
            <a:r>
              <a:rPr lang="en-US" sz="2400" kern="0" dirty="0">
                <a:solidFill>
                  <a:schemeClr val="tx2"/>
                </a:solidFill>
                <a:latin typeface="Calibri Light" panose="020F0302020204030204" pitchFamily="34" charset="0"/>
              </a:rPr>
              <a:t>By-pass or recirculation flow control</a:t>
            </a:r>
          </a:p>
          <a:p>
            <a:pPr lvl="1">
              <a:lnSpc>
                <a:spcPct val="85000"/>
              </a:lnSpc>
              <a:spcAft>
                <a:spcPts val="1034"/>
              </a:spcAft>
              <a:buFontTx/>
              <a:buChar char="•"/>
              <a:defRPr/>
            </a:pPr>
            <a:r>
              <a:rPr lang="en-US" sz="2400" kern="0" dirty="0">
                <a:solidFill>
                  <a:schemeClr val="tx2"/>
                </a:solidFill>
                <a:latin typeface="Calibri Light" panose="020F0302020204030204" pitchFamily="34" charset="0"/>
              </a:rPr>
              <a:t>Higher than average maintenance costs</a:t>
            </a:r>
          </a:p>
          <a:p>
            <a:pPr lvl="1">
              <a:lnSpc>
                <a:spcPct val="85000"/>
              </a:lnSpc>
              <a:spcAft>
                <a:spcPts val="1034"/>
              </a:spcAft>
              <a:buFontTx/>
              <a:buChar char="•"/>
              <a:defRPr/>
            </a:pPr>
            <a:r>
              <a:rPr lang="en-US" sz="2400" kern="0" dirty="0">
                <a:solidFill>
                  <a:schemeClr val="tx2"/>
                </a:solidFill>
                <a:latin typeface="Calibri Light" panose="020F0302020204030204" pitchFamily="34" charset="0"/>
              </a:rPr>
              <a:t>Cavitation, noisy, or high vibration</a:t>
            </a:r>
          </a:p>
          <a:p>
            <a:pPr lvl="1">
              <a:lnSpc>
                <a:spcPct val="85000"/>
              </a:lnSpc>
              <a:spcAft>
                <a:spcPts val="1034"/>
              </a:spcAft>
              <a:buFontTx/>
              <a:buChar char="•"/>
              <a:defRPr/>
            </a:pPr>
            <a:r>
              <a:rPr lang="en-US" sz="2400" kern="0" dirty="0">
                <a:solidFill>
                  <a:schemeClr val="tx2"/>
                </a:solidFill>
                <a:latin typeface="Calibri Light" panose="020F0302020204030204" pitchFamily="34" charset="0"/>
              </a:rPr>
              <a:t>Systems that have undergone change of duty</a:t>
            </a:r>
          </a:p>
          <a:p>
            <a:pPr lvl="1">
              <a:lnSpc>
                <a:spcPct val="85000"/>
              </a:lnSpc>
              <a:spcAft>
                <a:spcPts val="1034"/>
              </a:spcAft>
              <a:buFontTx/>
              <a:buChar char="•"/>
              <a:defRPr/>
            </a:pPr>
            <a:r>
              <a:rPr lang="en-US" sz="2400" kern="0" dirty="0">
                <a:solidFill>
                  <a:schemeClr val="tx2"/>
                </a:solidFill>
                <a:latin typeface="Calibri Light" panose="020F0302020204030204" pitchFamily="34" charset="0"/>
              </a:rPr>
              <a:t>Multiple parallel pumps running continuously</a:t>
            </a:r>
          </a:p>
          <a:p>
            <a:pPr lvl="1">
              <a:lnSpc>
                <a:spcPct val="85000"/>
              </a:lnSpc>
              <a:spcAft>
                <a:spcPts val="1034"/>
              </a:spcAft>
              <a:buFontTx/>
              <a:buChar char="•"/>
              <a:defRPr/>
            </a:pPr>
            <a:r>
              <a:rPr lang="en-US" sz="2400" kern="0" dirty="0">
                <a:solidFill>
                  <a:schemeClr val="tx2"/>
                </a:solidFill>
                <a:latin typeface="Calibri Light" panose="020F0302020204030204" pitchFamily="34" charset="0"/>
              </a:rPr>
              <a:t>Frequent on/off cycling of a pump in a continuous process</a:t>
            </a:r>
          </a:p>
          <a:p>
            <a:pPr lvl="1">
              <a:lnSpc>
                <a:spcPct val="85000"/>
              </a:lnSpc>
              <a:spcAft>
                <a:spcPts val="1034"/>
              </a:spcAft>
              <a:buFontTx/>
              <a:buChar char="•"/>
              <a:defRPr/>
            </a:pPr>
            <a:r>
              <a:rPr lang="en-US" sz="2400" kern="0" dirty="0">
                <a:solidFill>
                  <a:schemeClr val="tx2"/>
                </a:solidFill>
                <a:latin typeface="Calibri Light" panose="020F0302020204030204" pitchFamily="34" charset="0"/>
              </a:rPr>
              <a:t>No flow, pressure, or power indication</a:t>
            </a:r>
          </a:p>
        </p:txBody>
      </p:sp>
      <p:sp>
        <p:nvSpPr>
          <p:cNvPr id="98307" name="Text Box 3"/>
          <p:cNvSpPr txBox="1">
            <a:spLocks noChangeArrowheads="1"/>
          </p:cNvSpPr>
          <p:nvPr/>
        </p:nvSpPr>
        <p:spPr bwMode="auto">
          <a:xfrm>
            <a:off x="265349" y="99987"/>
            <a:ext cx="10818282"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Helvetica" panose="020B0604020202020204" pitchFamily="34" charset="0"/>
              </a:defRPr>
            </a:lvl1pPr>
            <a:lvl2pPr marL="742950" indent="-285750" eaLnBrk="0" hangingPunct="0">
              <a:defRPr>
                <a:solidFill>
                  <a:schemeClr val="tx1"/>
                </a:solidFill>
                <a:latin typeface="Helvetica" panose="020B0604020202020204" pitchFamily="34" charset="0"/>
              </a:defRPr>
            </a:lvl2pPr>
            <a:lvl3pPr marL="1143000" indent="-228600" eaLnBrk="0" hangingPunct="0">
              <a:defRPr>
                <a:solidFill>
                  <a:schemeClr val="tx1"/>
                </a:solidFill>
                <a:latin typeface="Helvetica" panose="020B0604020202020204" pitchFamily="34" charset="0"/>
              </a:defRPr>
            </a:lvl3pPr>
            <a:lvl4pPr marL="1600200" indent="-228600" eaLnBrk="0" hangingPunct="0">
              <a:defRPr>
                <a:solidFill>
                  <a:schemeClr val="tx1"/>
                </a:solidFill>
                <a:latin typeface="Helvetica" panose="020B0604020202020204" pitchFamily="34" charset="0"/>
              </a:defRPr>
            </a:lvl4pPr>
            <a:lvl5pPr marL="2057400" indent="-228600" eaLnBrk="0" hangingPunct="0">
              <a:defRPr>
                <a:solidFill>
                  <a:schemeClr val="tx1"/>
                </a:solidFill>
                <a:latin typeface="Helvetica" panose="020B0604020202020204" pitchFamily="34" charset="0"/>
              </a:defRPr>
            </a:lvl5pPr>
            <a:lvl6pPr marL="2514600" indent="-228600" eaLnBrk="0" fontAlgn="base" hangingPunct="0">
              <a:spcBef>
                <a:spcPct val="0"/>
              </a:spcBef>
              <a:spcAft>
                <a:spcPct val="0"/>
              </a:spcAft>
              <a:defRPr>
                <a:solidFill>
                  <a:schemeClr val="tx1"/>
                </a:solidFill>
                <a:latin typeface="Helvetica" panose="020B0604020202020204" pitchFamily="34" charset="0"/>
              </a:defRPr>
            </a:lvl6pPr>
            <a:lvl7pPr marL="2971800" indent="-228600" eaLnBrk="0" fontAlgn="base" hangingPunct="0">
              <a:spcBef>
                <a:spcPct val="0"/>
              </a:spcBef>
              <a:spcAft>
                <a:spcPct val="0"/>
              </a:spcAft>
              <a:defRPr>
                <a:solidFill>
                  <a:schemeClr val="tx1"/>
                </a:solidFill>
                <a:latin typeface="Helvetica" panose="020B0604020202020204" pitchFamily="34" charset="0"/>
              </a:defRPr>
            </a:lvl7pPr>
            <a:lvl8pPr marL="3429000" indent="-228600" eaLnBrk="0" fontAlgn="base" hangingPunct="0">
              <a:spcBef>
                <a:spcPct val="0"/>
              </a:spcBef>
              <a:spcAft>
                <a:spcPct val="0"/>
              </a:spcAft>
              <a:defRPr>
                <a:solidFill>
                  <a:schemeClr val="tx1"/>
                </a:solidFill>
                <a:latin typeface="Helvetica" panose="020B0604020202020204" pitchFamily="34" charset="0"/>
              </a:defRPr>
            </a:lvl8pPr>
            <a:lvl9pPr marL="3886200" indent="-228600" eaLnBrk="0" fontAlgn="base" hangingPunct="0">
              <a:spcBef>
                <a:spcPct val="0"/>
              </a:spcBef>
              <a:spcAft>
                <a:spcPct val="0"/>
              </a:spcAft>
              <a:defRPr>
                <a:solidFill>
                  <a:schemeClr val="tx1"/>
                </a:solidFill>
                <a:latin typeface="Helvetica" panose="020B0604020202020204" pitchFamily="34" charset="0"/>
              </a:defRPr>
            </a:lvl9pPr>
          </a:lstStyle>
          <a:p>
            <a:pPr algn="ctr">
              <a:defRPr/>
            </a:pPr>
            <a:r>
              <a:rPr lang="en-US" sz="4400" b="1" dirty="0">
                <a:solidFill>
                  <a:srgbClr val="002060"/>
                </a:solidFill>
                <a:latin typeface="+mj-lt"/>
              </a:rPr>
              <a:t>Evaluate Data and Prioritize (Red Flags)</a:t>
            </a:r>
          </a:p>
        </p:txBody>
      </p:sp>
      <p:sp>
        <p:nvSpPr>
          <p:cNvPr id="2" name="Slide Number Placeholder 1"/>
          <p:cNvSpPr>
            <a:spLocks noGrp="1"/>
          </p:cNvSpPr>
          <p:nvPr>
            <p:ph type="sldNum" sz="quarter" idx="12"/>
          </p:nvPr>
        </p:nvSpPr>
        <p:spPr/>
        <p:txBody>
          <a:bodyPr/>
          <a:lstStyle/>
          <a:p>
            <a:fld id="{E2383480-4A55-424C-AB18-D3910E7A9740}" type="slidenum">
              <a:rPr lang="en-US" smtClean="0"/>
              <a:pPr/>
              <a:t>56</a:t>
            </a:fld>
            <a:endParaRPr lang="en-US" dirty="0"/>
          </a:p>
        </p:txBody>
      </p:sp>
    </p:spTree>
    <p:extLst>
      <p:ext uri="{BB962C8B-B14F-4D97-AF65-F5344CB8AC3E}">
        <p14:creationId xmlns:p14="http://schemas.microsoft.com/office/powerpoint/2010/main" val="114969224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E2383480-4A55-424C-AB18-D3910E7A9740}" type="slidenum">
              <a:rPr lang="en-US" smtClean="0"/>
              <a:pPr/>
              <a:t>57</a:t>
            </a:fld>
            <a:endParaRPr lang="en-US" dirty="0"/>
          </a:p>
        </p:txBody>
      </p:sp>
      <p:sp>
        <p:nvSpPr>
          <p:cNvPr id="95234" name="Rectangle 2"/>
          <p:cNvSpPr>
            <a:spLocks noGrp="1" noChangeArrowheads="1"/>
          </p:cNvSpPr>
          <p:nvPr>
            <p:ph type="title" idx="4294967295"/>
          </p:nvPr>
        </p:nvSpPr>
        <p:spPr>
          <a:xfrm>
            <a:off x="942047" y="0"/>
            <a:ext cx="10260386" cy="778391"/>
          </a:xfrm>
          <a:prstGeom prst="rect">
            <a:avLst/>
          </a:prstGeom>
        </p:spPr>
        <p:txBody>
          <a:bodyPr>
            <a:normAutofit/>
          </a:bodyPr>
          <a:lstStyle/>
          <a:p>
            <a:pPr eaLnBrk="1" hangingPunct="1"/>
            <a:r>
              <a:rPr lang="en-US" altLang="en-US" b="1" dirty="0">
                <a:solidFill>
                  <a:srgbClr val="002060"/>
                </a:solidFill>
              </a:rPr>
              <a:t>Example Pre-Screening Form</a:t>
            </a:r>
          </a:p>
        </p:txBody>
      </p:sp>
      <p:sp>
        <p:nvSpPr>
          <p:cNvPr id="94211" name="Rectangle 5"/>
          <p:cNvSpPr>
            <a:spLocks noChangeArrowheads="1"/>
          </p:cNvSpPr>
          <p:nvPr/>
        </p:nvSpPr>
        <p:spPr bwMode="auto">
          <a:xfrm>
            <a:off x="3283976" y="7332717"/>
            <a:ext cx="63602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eaLnBrk="0" hangingPunct="0">
              <a:defRPr>
                <a:solidFill>
                  <a:schemeClr val="tx1"/>
                </a:solidFill>
                <a:latin typeface="Helvetica" panose="020B0604020202020204" pitchFamily="34" charset="0"/>
              </a:defRPr>
            </a:lvl1pPr>
            <a:lvl2pPr marL="742950" indent="-285750" eaLnBrk="0" hangingPunct="0">
              <a:defRPr>
                <a:solidFill>
                  <a:schemeClr val="tx1"/>
                </a:solidFill>
                <a:latin typeface="Helvetica" panose="020B0604020202020204" pitchFamily="34" charset="0"/>
              </a:defRPr>
            </a:lvl2pPr>
            <a:lvl3pPr marL="1143000" indent="-228600" eaLnBrk="0" hangingPunct="0">
              <a:defRPr>
                <a:solidFill>
                  <a:schemeClr val="tx1"/>
                </a:solidFill>
                <a:latin typeface="Helvetica" panose="020B0604020202020204" pitchFamily="34" charset="0"/>
              </a:defRPr>
            </a:lvl3pPr>
            <a:lvl4pPr marL="1600200" indent="-228600" eaLnBrk="0" hangingPunct="0">
              <a:defRPr>
                <a:solidFill>
                  <a:schemeClr val="tx1"/>
                </a:solidFill>
                <a:latin typeface="Helvetica" panose="020B0604020202020204" pitchFamily="34" charset="0"/>
              </a:defRPr>
            </a:lvl4pPr>
            <a:lvl5pPr marL="2057400" indent="-228600" eaLnBrk="0" hangingPunct="0">
              <a:defRPr>
                <a:solidFill>
                  <a:schemeClr val="tx1"/>
                </a:solidFill>
                <a:latin typeface="Helvetica" panose="020B0604020202020204" pitchFamily="34" charset="0"/>
              </a:defRPr>
            </a:lvl5pPr>
            <a:lvl6pPr marL="2514600" indent="-228600" eaLnBrk="0" fontAlgn="base" hangingPunct="0">
              <a:spcBef>
                <a:spcPct val="0"/>
              </a:spcBef>
              <a:spcAft>
                <a:spcPct val="0"/>
              </a:spcAft>
              <a:defRPr>
                <a:solidFill>
                  <a:schemeClr val="tx1"/>
                </a:solidFill>
                <a:latin typeface="Helvetica" panose="020B0604020202020204" pitchFamily="34" charset="0"/>
              </a:defRPr>
            </a:lvl6pPr>
            <a:lvl7pPr marL="2971800" indent="-228600" eaLnBrk="0" fontAlgn="base" hangingPunct="0">
              <a:spcBef>
                <a:spcPct val="0"/>
              </a:spcBef>
              <a:spcAft>
                <a:spcPct val="0"/>
              </a:spcAft>
              <a:defRPr>
                <a:solidFill>
                  <a:schemeClr val="tx1"/>
                </a:solidFill>
                <a:latin typeface="Helvetica" panose="020B0604020202020204" pitchFamily="34" charset="0"/>
              </a:defRPr>
            </a:lvl7pPr>
            <a:lvl8pPr marL="3429000" indent="-228600" eaLnBrk="0" fontAlgn="base" hangingPunct="0">
              <a:spcBef>
                <a:spcPct val="0"/>
              </a:spcBef>
              <a:spcAft>
                <a:spcPct val="0"/>
              </a:spcAft>
              <a:defRPr>
                <a:solidFill>
                  <a:schemeClr val="tx1"/>
                </a:solidFill>
                <a:latin typeface="Helvetica" panose="020B0604020202020204" pitchFamily="34" charset="0"/>
              </a:defRPr>
            </a:lvl8pPr>
            <a:lvl9pPr marL="3886200" indent="-228600" eaLnBrk="0" fontAlgn="base" hangingPunct="0">
              <a:spcBef>
                <a:spcPct val="0"/>
              </a:spcBef>
              <a:spcAft>
                <a:spcPct val="0"/>
              </a:spcAft>
              <a:defRPr>
                <a:solidFill>
                  <a:schemeClr val="tx1"/>
                </a:solidFill>
                <a:latin typeface="Helvetica" panose="020B0604020202020204" pitchFamily="34" charset="0"/>
              </a:defRPr>
            </a:lvl9pPr>
          </a:lstStyle>
          <a:p>
            <a:pPr eaLnBrk="1" hangingPunct="1">
              <a:defRPr/>
            </a:pPr>
            <a:r>
              <a:rPr lang="en-US" sz="1600" dirty="0">
                <a:latin typeface="+mj-lt"/>
              </a:rPr>
              <a:t>Source: Pump System Basic Assessment Guide co-developed with BC Hydro</a:t>
            </a:r>
          </a:p>
        </p:txBody>
      </p:sp>
      <p:pic>
        <p:nvPicPr>
          <p:cNvPr id="6" name="Picture 5"/>
          <p:cNvPicPr>
            <a:picLocks noChangeAspect="1"/>
          </p:cNvPicPr>
          <p:nvPr/>
        </p:nvPicPr>
        <p:blipFill>
          <a:blip r:embed="rId3"/>
          <a:stretch>
            <a:fillRect/>
          </a:stretch>
        </p:blipFill>
        <p:spPr>
          <a:xfrm>
            <a:off x="459229" y="787827"/>
            <a:ext cx="11226022" cy="5379399"/>
          </a:xfrm>
          <a:prstGeom prst="rect">
            <a:avLst/>
          </a:prstGeom>
        </p:spPr>
      </p:pic>
    </p:spTree>
    <p:extLst>
      <p:ext uri="{BB962C8B-B14F-4D97-AF65-F5344CB8AC3E}">
        <p14:creationId xmlns:p14="http://schemas.microsoft.com/office/powerpoint/2010/main" val="372264679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77716" y="1395544"/>
            <a:ext cx="11236568" cy="4066912"/>
          </a:xfrm>
        </p:spPr>
        <p:txBody>
          <a:bodyPr/>
          <a:lstStyle/>
          <a:p>
            <a:pPr marL="457200" indent="-457200" defTabSz="342884">
              <a:buFont typeface="+mj-lt"/>
              <a:buAutoNum type="arabicPeriod"/>
              <a:defRPr/>
            </a:pPr>
            <a:r>
              <a:rPr lang="en-US" altLang="en-US" sz="2200" dirty="0"/>
              <a:t>List of pump systems and solutions that can be implemented immediately without further analysis</a:t>
            </a:r>
          </a:p>
          <a:p>
            <a:pPr marL="457200" indent="-457200" defTabSz="342884">
              <a:buFont typeface="+mj-lt"/>
              <a:buAutoNum type="arabicPeriod"/>
              <a:defRPr/>
            </a:pPr>
            <a:endParaRPr lang="en-US" altLang="en-US" sz="2200" dirty="0"/>
          </a:p>
          <a:p>
            <a:pPr marL="457200" indent="-457200" defTabSz="342884">
              <a:buFont typeface="+mj-lt"/>
              <a:buAutoNum type="arabicPeriod"/>
              <a:defRPr/>
            </a:pPr>
            <a:r>
              <a:rPr lang="en-US" altLang="en-US" sz="2200" dirty="0"/>
              <a:t>Select pump systems for further analysis:</a:t>
            </a:r>
          </a:p>
          <a:p>
            <a:pPr marL="257162" indent="-257162" defTabSz="342884">
              <a:defRPr/>
            </a:pPr>
            <a:endParaRPr lang="en-US" altLang="en-US" dirty="0"/>
          </a:p>
          <a:p>
            <a:pPr marL="800082" lvl="1" indent="-457200" defTabSz="342884">
              <a:defRPr/>
            </a:pPr>
            <a:r>
              <a:rPr lang="en-US" altLang="en-US" sz="2000" b="1" dirty="0">
                <a:latin typeface="+mj-lt"/>
                <a:cs typeface="Arial" panose="020B0604020202020204" pitchFamily="34" charset="0"/>
              </a:rPr>
              <a:t>System conditions are steady and a snapshot of performance data is required for the analysis – </a:t>
            </a:r>
            <a:r>
              <a:rPr lang="en-US" altLang="en-US" sz="2000" b="1" u="sng" dirty="0">
                <a:latin typeface="+mj-lt"/>
                <a:cs typeface="Arial" panose="020B0604020202020204" pitchFamily="34" charset="0"/>
              </a:rPr>
              <a:t>(Level 2 Analysis)</a:t>
            </a:r>
          </a:p>
          <a:p>
            <a:pPr marL="800082" lvl="1" indent="-457200" defTabSz="342884">
              <a:defRPr/>
            </a:pPr>
            <a:endParaRPr lang="en-US" altLang="en-US" sz="2000" b="1" dirty="0">
              <a:latin typeface="+mj-lt"/>
              <a:cs typeface="Arial" panose="020B0604020202020204" pitchFamily="34" charset="0"/>
            </a:endParaRPr>
          </a:p>
          <a:p>
            <a:pPr marL="800082" lvl="1" indent="-457200" defTabSz="342884">
              <a:defRPr/>
            </a:pPr>
            <a:r>
              <a:rPr lang="en-US" altLang="en-US" sz="2000" b="1" dirty="0">
                <a:latin typeface="+mj-lt"/>
                <a:cs typeface="Arial" panose="020B0604020202020204" pitchFamily="34" charset="0"/>
              </a:rPr>
              <a:t>There are changes in system demand over time and the system must be monitored over a longer period of time – </a:t>
            </a:r>
            <a:r>
              <a:rPr lang="en-US" altLang="en-US" sz="2000" b="1" u="sng" dirty="0">
                <a:latin typeface="+mj-lt"/>
                <a:cs typeface="Arial" panose="020B0604020202020204" pitchFamily="34" charset="0"/>
              </a:rPr>
              <a:t>(Level 3 Analysis)</a:t>
            </a:r>
          </a:p>
          <a:p>
            <a:endParaRPr lang="en-US" dirty="0"/>
          </a:p>
        </p:txBody>
      </p:sp>
      <p:sp>
        <p:nvSpPr>
          <p:cNvPr id="3" name="Title 2"/>
          <p:cNvSpPr>
            <a:spLocks noGrp="1"/>
          </p:cNvSpPr>
          <p:nvPr>
            <p:ph type="title"/>
          </p:nvPr>
        </p:nvSpPr>
        <p:spPr>
          <a:xfrm>
            <a:off x="0" y="356073"/>
            <a:ext cx="12191999" cy="738867"/>
          </a:xfrm>
        </p:spPr>
        <p:txBody>
          <a:bodyPr/>
          <a:lstStyle/>
          <a:p>
            <a:pPr algn="ctr"/>
            <a:r>
              <a:rPr lang="en-US" altLang="en-US" dirty="0">
                <a:solidFill>
                  <a:srgbClr val="002060"/>
                </a:solidFill>
              </a:rPr>
              <a:t>End Result from Screening</a:t>
            </a:r>
            <a:endParaRPr lang="en-US" dirty="0">
              <a:solidFill>
                <a:srgbClr val="002060"/>
              </a:solidFill>
            </a:endParaRPr>
          </a:p>
        </p:txBody>
      </p:sp>
    </p:spTree>
    <p:extLst>
      <p:ext uri="{BB962C8B-B14F-4D97-AF65-F5344CB8AC3E}">
        <p14:creationId xmlns:p14="http://schemas.microsoft.com/office/powerpoint/2010/main" val="238180811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4">
            <a:extLst>
              <a:ext uri="{FF2B5EF4-FFF2-40B4-BE49-F238E27FC236}">
                <a16:creationId xmlns:a16="http://schemas.microsoft.com/office/drawing/2014/main" id="{9115EAFB-C3C6-DA3A-5150-1DB4F3D00B65}"/>
              </a:ext>
            </a:extLst>
          </p:cNvPr>
          <p:cNvPicPr>
            <a:picLocks noChangeAspect="1" noChangeArrowheads="1"/>
          </p:cNvPicPr>
          <p:nvPr/>
        </p:nvPicPr>
        <p:blipFill>
          <a:blip r:embed="rId3">
            <a:alphaModFix amt="39000"/>
            <a:extLst>
              <a:ext uri="{28A0092B-C50C-407E-A947-70E740481C1C}">
                <a14:useLocalDpi xmlns:a14="http://schemas.microsoft.com/office/drawing/2010/main" val="0"/>
              </a:ext>
            </a:extLst>
          </a:blip>
          <a:srcRect/>
          <a:stretch>
            <a:fillRect/>
          </a:stretch>
        </p:blipFill>
        <p:spPr bwMode="auto">
          <a:xfrm>
            <a:off x="194310" y="203239"/>
            <a:ext cx="11807190" cy="6448985"/>
          </a:xfrm>
          <a:prstGeom prst="rect">
            <a:avLst/>
          </a:prstGeom>
          <a:noFill/>
          <a:extLst>
            <a:ext uri="{909E8E84-426E-40DD-AFC4-6F175D3DCCD1}">
              <a14:hiddenFill xmlns:a14="http://schemas.microsoft.com/office/drawing/2010/main">
                <a:solidFill>
                  <a:srgbClr val="FFFFFF"/>
                </a:solidFill>
              </a14:hiddenFill>
            </a:ext>
          </a:extLst>
        </p:spPr>
      </p:pic>
      <p:sp>
        <p:nvSpPr>
          <p:cNvPr id="4" name="Title 3"/>
          <p:cNvSpPr>
            <a:spLocks noGrp="1"/>
          </p:cNvSpPr>
          <p:nvPr>
            <p:ph type="ctrTitle"/>
          </p:nvPr>
        </p:nvSpPr>
        <p:spPr/>
        <p:txBody>
          <a:bodyPr/>
          <a:lstStyle/>
          <a:p>
            <a:r>
              <a:rPr lang="en-US" b="1" dirty="0">
                <a:solidFill>
                  <a:srgbClr val="002060"/>
                </a:solidFill>
              </a:rPr>
              <a:t>Tools for Pump System Optimization</a:t>
            </a:r>
          </a:p>
        </p:txBody>
      </p:sp>
    </p:spTree>
    <p:extLst>
      <p:ext uri="{BB962C8B-B14F-4D97-AF65-F5344CB8AC3E}">
        <p14:creationId xmlns:p14="http://schemas.microsoft.com/office/powerpoint/2010/main" val="274450517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9536F21A-0129-7245-941D-FC48150ACF79}"/>
              </a:ext>
            </a:extLst>
          </p:cNvPr>
          <p:cNvSpPr/>
          <p:nvPr/>
        </p:nvSpPr>
        <p:spPr>
          <a:xfrm>
            <a:off x="7091690" y="-113965"/>
            <a:ext cx="1819729" cy="2970044"/>
          </a:xfrm>
          <a:prstGeom prst="rect">
            <a:avLst/>
          </a:prstGeom>
        </p:spPr>
        <p:txBody>
          <a:bodyPr wrap="none">
            <a:spAutoFit/>
          </a:bodyPr>
          <a:lstStyle/>
          <a:p>
            <a:r>
              <a:rPr lang="en-US" sz="18700" dirty="0">
                <a:solidFill>
                  <a:schemeClr val="accent6"/>
                </a:solidFill>
              </a:rPr>
              <a:t>&amp;</a:t>
            </a:r>
          </a:p>
        </p:txBody>
      </p:sp>
      <p:sp>
        <p:nvSpPr>
          <p:cNvPr id="2" name="Title 1">
            <a:extLst>
              <a:ext uri="{FF2B5EF4-FFF2-40B4-BE49-F238E27FC236}">
                <a16:creationId xmlns:a16="http://schemas.microsoft.com/office/drawing/2014/main" id="{DF43FCF9-5F52-5B48-B37E-DFE3B40F1966}"/>
              </a:ext>
            </a:extLst>
          </p:cNvPr>
          <p:cNvSpPr>
            <a:spLocks noGrp="1"/>
          </p:cNvSpPr>
          <p:nvPr>
            <p:ph type="title"/>
          </p:nvPr>
        </p:nvSpPr>
        <p:spPr>
          <a:xfrm>
            <a:off x="360632" y="206098"/>
            <a:ext cx="7335007" cy="1325563"/>
          </a:xfrm>
        </p:spPr>
        <p:txBody>
          <a:bodyPr/>
          <a:lstStyle/>
          <a:p>
            <a:r>
              <a:rPr lang="en-US" b="1" dirty="0"/>
              <a:t>NEW Engineering Data Library </a:t>
            </a:r>
          </a:p>
        </p:txBody>
      </p:sp>
      <p:pic>
        <p:nvPicPr>
          <p:cNvPr id="4" name="Content Placeholder 3">
            <a:extLst>
              <a:ext uri="{FF2B5EF4-FFF2-40B4-BE49-F238E27FC236}">
                <a16:creationId xmlns:a16="http://schemas.microsoft.com/office/drawing/2014/main" id="{D0FB68FE-E548-AC4A-A952-A449183E3E3E}"/>
              </a:ext>
            </a:extLst>
          </p:cNvPr>
          <p:cNvPicPr>
            <a:picLocks noGrp="1" noChangeAspect="1"/>
          </p:cNvPicPr>
          <p:nvPr>
            <p:ph idx="1"/>
          </p:nvPr>
        </p:nvPicPr>
        <p:blipFill>
          <a:blip r:embed="rId3"/>
          <a:stretch>
            <a:fillRect/>
          </a:stretch>
        </p:blipFill>
        <p:spPr>
          <a:xfrm>
            <a:off x="601691" y="1504360"/>
            <a:ext cx="6852885" cy="3849280"/>
          </a:xfrm>
          <a:prstGeom prst="rect">
            <a:avLst/>
          </a:prstGeom>
        </p:spPr>
      </p:pic>
      <p:sp>
        <p:nvSpPr>
          <p:cNvPr id="5" name="Rectangle 4">
            <a:extLst>
              <a:ext uri="{FF2B5EF4-FFF2-40B4-BE49-F238E27FC236}">
                <a16:creationId xmlns:a16="http://schemas.microsoft.com/office/drawing/2014/main" id="{F6D09DE0-7E36-1440-8F63-3545F949F045}"/>
              </a:ext>
            </a:extLst>
          </p:cNvPr>
          <p:cNvSpPr/>
          <p:nvPr/>
        </p:nvSpPr>
        <p:spPr>
          <a:xfrm>
            <a:off x="8547134" y="204158"/>
            <a:ext cx="3644866" cy="1754326"/>
          </a:xfrm>
          <a:prstGeom prst="rect">
            <a:avLst/>
          </a:prstGeom>
        </p:spPr>
        <p:txBody>
          <a:bodyPr wrap="square">
            <a:spAutoFit/>
          </a:bodyPr>
          <a:lstStyle/>
          <a:p>
            <a:r>
              <a:rPr lang="en-US" sz="3600" dirty="0">
                <a:latin typeface="+mj-lt"/>
                <a:ea typeface="+mj-ea"/>
                <a:cs typeface="+mj-cs"/>
              </a:rPr>
              <a:t>toolbox with software, training &amp; calculators</a:t>
            </a:r>
          </a:p>
        </p:txBody>
      </p:sp>
      <p:pic>
        <p:nvPicPr>
          <p:cNvPr id="9" name="Picture 2" descr="Measur Free Pump Software">
            <a:extLst>
              <a:ext uri="{FF2B5EF4-FFF2-40B4-BE49-F238E27FC236}">
                <a16:creationId xmlns:a16="http://schemas.microsoft.com/office/drawing/2014/main" id="{E4305C08-6018-504F-8AD8-B2BCF9B8988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209549" y="2309173"/>
            <a:ext cx="1819729" cy="1819729"/>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Pump Savings Calculator Icon_100x14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148834" y="2325606"/>
            <a:ext cx="1574305" cy="1835651"/>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9"/>
          <p:cNvSpPr/>
          <p:nvPr/>
        </p:nvSpPr>
        <p:spPr>
          <a:xfrm>
            <a:off x="8209549" y="4597681"/>
            <a:ext cx="3555910" cy="461665"/>
          </a:xfrm>
          <a:prstGeom prst="rect">
            <a:avLst/>
          </a:prstGeom>
        </p:spPr>
        <p:txBody>
          <a:bodyPr wrap="none">
            <a:spAutoFit/>
          </a:bodyPr>
          <a:lstStyle/>
          <a:p>
            <a:r>
              <a:rPr lang="en-US" sz="2400" dirty="0">
                <a:hlinkClick r:id="rId6"/>
              </a:rPr>
              <a:t>www.pumps.org/freetools</a:t>
            </a:r>
            <a:r>
              <a:rPr lang="en-US" sz="2400" dirty="0"/>
              <a:t> </a:t>
            </a:r>
          </a:p>
        </p:txBody>
      </p:sp>
      <p:pic>
        <p:nvPicPr>
          <p:cNvPr id="11" name="Picture 10">
            <a:extLst>
              <a:ext uri="{FF2B5EF4-FFF2-40B4-BE49-F238E27FC236}">
                <a16:creationId xmlns:a16="http://schemas.microsoft.com/office/drawing/2014/main" id="{9D9B785E-836E-4348-96A8-E632BAD22207}"/>
              </a:ext>
            </a:extLst>
          </p:cNvPr>
          <p:cNvPicPr>
            <a:picLocks noChangeAspect="1"/>
          </p:cNvPicPr>
          <p:nvPr/>
        </p:nvPicPr>
        <p:blipFill>
          <a:blip r:embed="rId7"/>
          <a:stretch>
            <a:fillRect/>
          </a:stretch>
        </p:blipFill>
        <p:spPr>
          <a:xfrm>
            <a:off x="8057247" y="5088846"/>
            <a:ext cx="3837274" cy="698369"/>
          </a:xfrm>
          <a:prstGeom prst="rect">
            <a:avLst/>
          </a:prstGeom>
        </p:spPr>
      </p:pic>
      <p:sp>
        <p:nvSpPr>
          <p:cNvPr id="13" name="Rectangle 12">
            <a:extLst>
              <a:ext uri="{FF2B5EF4-FFF2-40B4-BE49-F238E27FC236}">
                <a16:creationId xmlns:a16="http://schemas.microsoft.com/office/drawing/2014/main" id="{FC8D6F6D-78BC-462B-8E3C-AC49642BC15E}"/>
              </a:ext>
            </a:extLst>
          </p:cNvPr>
          <p:cNvSpPr/>
          <p:nvPr/>
        </p:nvSpPr>
        <p:spPr>
          <a:xfrm>
            <a:off x="8325094" y="5689572"/>
            <a:ext cx="3398046" cy="461665"/>
          </a:xfrm>
          <a:prstGeom prst="rect">
            <a:avLst/>
          </a:prstGeom>
        </p:spPr>
        <p:txBody>
          <a:bodyPr wrap="none">
            <a:spAutoFit/>
          </a:bodyPr>
          <a:lstStyle/>
          <a:p>
            <a:r>
              <a:rPr lang="en-US" sz="2400" dirty="0">
                <a:hlinkClick r:id="rId8"/>
              </a:rPr>
              <a:t>www.pumps.org/training</a:t>
            </a:r>
            <a:r>
              <a:rPr lang="en-US" sz="2400" dirty="0"/>
              <a:t> </a:t>
            </a:r>
          </a:p>
        </p:txBody>
      </p:sp>
      <p:sp>
        <p:nvSpPr>
          <p:cNvPr id="14" name="Rectangle 13">
            <a:extLst>
              <a:ext uri="{FF2B5EF4-FFF2-40B4-BE49-F238E27FC236}">
                <a16:creationId xmlns:a16="http://schemas.microsoft.com/office/drawing/2014/main" id="{ED600B59-781F-48D8-987C-073132B6D130}"/>
              </a:ext>
            </a:extLst>
          </p:cNvPr>
          <p:cNvSpPr/>
          <p:nvPr/>
        </p:nvSpPr>
        <p:spPr>
          <a:xfrm>
            <a:off x="2524742" y="5466045"/>
            <a:ext cx="3006785" cy="461665"/>
          </a:xfrm>
          <a:prstGeom prst="rect">
            <a:avLst/>
          </a:prstGeom>
        </p:spPr>
        <p:txBody>
          <a:bodyPr wrap="none">
            <a:spAutoFit/>
          </a:bodyPr>
          <a:lstStyle/>
          <a:p>
            <a:r>
              <a:rPr lang="en-US" sz="2400" dirty="0">
                <a:hlinkClick r:id="rId9"/>
              </a:rPr>
              <a:t>https://edl.pumps.org</a:t>
            </a:r>
            <a:r>
              <a:rPr lang="en-US" sz="2400" dirty="0"/>
              <a:t> </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rrow: Curved Up 1">
            <a:extLst>
              <a:ext uri="{FF2B5EF4-FFF2-40B4-BE49-F238E27FC236}">
                <a16:creationId xmlns:a16="http://schemas.microsoft.com/office/drawing/2014/main" id="{346AE06C-1CC9-312C-D536-FBFBFE6EC928}"/>
              </a:ext>
            </a:extLst>
          </p:cNvPr>
          <p:cNvSpPr/>
          <p:nvPr/>
        </p:nvSpPr>
        <p:spPr>
          <a:xfrm>
            <a:off x="1624092" y="3285265"/>
            <a:ext cx="5009621" cy="2437162"/>
          </a:xfrm>
          <a:prstGeom prst="curvedUpArrow">
            <a:avLst/>
          </a:prstGeom>
          <a:solidFill>
            <a:srgbClr val="6AA343">
              <a:alpha val="1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 name="Arrow: Curved Down 2">
            <a:extLst>
              <a:ext uri="{FF2B5EF4-FFF2-40B4-BE49-F238E27FC236}">
                <a16:creationId xmlns:a16="http://schemas.microsoft.com/office/drawing/2014/main" id="{8139CF3C-30AC-4FD8-C581-C7C2DBBAECBC}"/>
              </a:ext>
            </a:extLst>
          </p:cNvPr>
          <p:cNvSpPr/>
          <p:nvPr/>
        </p:nvSpPr>
        <p:spPr>
          <a:xfrm>
            <a:off x="5650302" y="185668"/>
            <a:ext cx="5009621" cy="2437162"/>
          </a:xfrm>
          <a:prstGeom prst="curvedDownArrow">
            <a:avLst>
              <a:gd name="adj1" fmla="val 25000"/>
              <a:gd name="adj2" fmla="val 46119"/>
              <a:gd name="adj3" fmla="val 33075"/>
            </a:avLst>
          </a:prstGeom>
          <a:solidFill>
            <a:srgbClr val="6AA343">
              <a:alpha val="1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pic>
        <p:nvPicPr>
          <p:cNvPr id="5" name="Content Placeholder 4">
            <a:extLst>
              <a:ext uri="{FF2B5EF4-FFF2-40B4-BE49-F238E27FC236}">
                <a16:creationId xmlns:a16="http://schemas.microsoft.com/office/drawing/2014/main" id="{7D29BD24-F4DE-9857-CE56-D3D30FC07EF7}"/>
              </a:ext>
            </a:extLst>
          </p:cNvPr>
          <p:cNvPicPr>
            <a:picLocks noGrp="1" noChangeAspect="1"/>
          </p:cNvPicPr>
          <p:nvPr>
            <p:ph idx="1"/>
          </p:nvPr>
        </p:nvPicPr>
        <p:blipFill>
          <a:blip r:embed="rId3"/>
          <a:stretch>
            <a:fillRect/>
          </a:stretch>
        </p:blipFill>
        <p:spPr>
          <a:xfrm>
            <a:off x="176796" y="4069760"/>
            <a:ext cx="4102311" cy="1911448"/>
          </a:xfrm>
        </p:spPr>
      </p:pic>
      <p:pic>
        <p:nvPicPr>
          <p:cNvPr id="7" name="Picture 6">
            <a:extLst>
              <a:ext uri="{FF2B5EF4-FFF2-40B4-BE49-F238E27FC236}">
                <a16:creationId xmlns:a16="http://schemas.microsoft.com/office/drawing/2014/main" id="{D1796656-EDDB-4E69-D665-278341092972}"/>
              </a:ext>
            </a:extLst>
          </p:cNvPr>
          <p:cNvPicPr>
            <a:picLocks noChangeAspect="1"/>
          </p:cNvPicPr>
          <p:nvPr/>
        </p:nvPicPr>
        <p:blipFill>
          <a:blip r:embed="rId4"/>
          <a:stretch>
            <a:fillRect/>
          </a:stretch>
        </p:blipFill>
        <p:spPr>
          <a:xfrm>
            <a:off x="3931337" y="2622830"/>
            <a:ext cx="4102311" cy="1911448"/>
          </a:xfrm>
          <a:prstGeom prst="rect">
            <a:avLst/>
          </a:prstGeom>
        </p:spPr>
      </p:pic>
      <p:pic>
        <p:nvPicPr>
          <p:cNvPr id="9" name="Picture 8">
            <a:extLst>
              <a:ext uri="{FF2B5EF4-FFF2-40B4-BE49-F238E27FC236}">
                <a16:creationId xmlns:a16="http://schemas.microsoft.com/office/drawing/2014/main" id="{8584A6BF-C160-5098-537D-600F33770FEC}"/>
              </a:ext>
            </a:extLst>
          </p:cNvPr>
          <p:cNvPicPr>
            <a:picLocks noChangeAspect="1"/>
          </p:cNvPicPr>
          <p:nvPr/>
        </p:nvPicPr>
        <p:blipFill>
          <a:blip r:embed="rId5"/>
          <a:stretch>
            <a:fillRect/>
          </a:stretch>
        </p:blipFill>
        <p:spPr>
          <a:xfrm>
            <a:off x="7685878" y="1076810"/>
            <a:ext cx="4102311" cy="1911448"/>
          </a:xfrm>
          <a:prstGeom prst="rect">
            <a:avLst/>
          </a:prstGeom>
        </p:spPr>
      </p:pic>
      <p:sp>
        <p:nvSpPr>
          <p:cNvPr id="13" name="TextBox 12">
            <a:extLst>
              <a:ext uri="{FF2B5EF4-FFF2-40B4-BE49-F238E27FC236}">
                <a16:creationId xmlns:a16="http://schemas.microsoft.com/office/drawing/2014/main" id="{C181DCF4-33E0-F2A8-4A85-6A64BBEAD6A0}"/>
              </a:ext>
            </a:extLst>
          </p:cNvPr>
          <p:cNvSpPr txBox="1"/>
          <p:nvPr/>
        </p:nvSpPr>
        <p:spPr>
          <a:xfrm>
            <a:off x="176796" y="3533639"/>
            <a:ext cx="3645904" cy="400110"/>
          </a:xfrm>
          <a:prstGeom prst="rect">
            <a:avLst/>
          </a:prstGeom>
          <a:noFill/>
        </p:spPr>
        <p:txBody>
          <a:bodyPr wrap="square" rtlCol="0">
            <a:spAutoFit/>
          </a:bodyPr>
          <a:lstStyle/>
          <a:p>
            <a:r>
              <a:rPr lang="en-US" sz="2000" b="1" dirty="0">
                <a:latin typeface="+mj-lt"/>
              </a:rPr>
              <a:t>Pump System Fundamentals</a:t>
            </a:r>
          </a:p>
        </p:txBody>
      </p:sp>
      <p:sp>
        <p:nvSpPr>
          <p:cNvPr id="14" name="TextBox 13">
            <a:extLst>
              <a:ext uri="{FF2B5EF4-FFF2-40B4-BE49-F238E27FC236}">
                <a16:creationId xmlns:a16="http://schemas.microsoft.com/office/drawing/2014/main" id="{6484093A-50D4-A6C1-85E8-699BC9C94DD2}"/>
              </a:ext>
            </a:extLst>
          </p:cNvPr>
          <p:cNvSpPr txBox="1"/>
          <p:nvPr/>
        </p:nvSpPr>
        <p:spPr>
          <a:xfrm>
            <a:off x="3931337" y="2024992"/>
            <a:ext cx="3645904" cy="400110"/>
          </a:xfrm>
          <a:prstGeom prst="rect">
            <a:avLst/>
          </a:prstGeom>
          <a:noFill/>
        </p:spPr>
        <p:txBody>
          <a:bodyPr wrap="square" rtlCol="0">
            <a:spAutoFit/>
          </a:bodyPr>
          <a:lstStyle/>
          <a:p>
            <a:r>
              <a:rPr lang="en-US" sz="2000" b="1" dirty="0">
                <a:latin typeface="+mj-lt"/>
              </a:rPr>
              <a:t>Pump System Optimization</a:t>
            </a:r>
          </a:p>
        </p:txBody>
      </p:sp>
      <p:sp>
        <p:nvSpPr>
          <p:cNvPr id="15" name="TextBox 14">
            <a:extLst>
              <a:ext uri="{FF2B5EF4-FFF2-40B4-BE49-F238E27FC236}">
                <a16:creationId xmlns:a16="http://schemas.microsoft.com/office/drawing/2014/main" id="{D72C12AE-EB70-00E7-D0F7-C40DEB1B2510}"/>
              </a:ext>
            </a:extLst>
          </p:cNvPr>
          <p:cNvSpPr txBox="1"/>
          <p:nvPr/>
        </p:nvSpPr>
        <p:spPr>
          <a:xfrm>
            <a:off x="7685878" y="676700"/>
            <a:ext cx="3645904" cy="400110"/>
          </a:xfrm>
          <a:prstGeom prst="rect">
            <a:avLst/>
          </a:prstGeom>
          <a:noFill/>
        </p:spPr>
        <p:txBody>
          <a:bodyPr wrap="square" rtlCol="0">
            <a:spAutoFit/>
          </a:bodyPr>
          <a:lstStyle/>
          <a:p>
            <a:r>
              <a:rPr lang="en-US" sz="2000" b="1" dirty="0">
                <a:latin typeface="+mj-lt"/>
              </a:rPr>
              <a:t>Pump System Assessment</a:t>
            </a:r>
          </a:p>
        </p:txBody>
      </p:sp>
      <p:pic>
        <p:nvPicPr>
          <p:cNvPr id="18" name="Picture 17">
            <a:extLst>
              <a:ext uri="{FF2B5EF4-FFF2-40B4-BE49-F238E27FC236}">
                <a16:creationId xmlns:a16="http://schemas.microsoft.com/office/drawing/2014/main" id="{B3013ADF-56AC-E651-B06F-6B98FE9C3064}"/>
              </a:ext>
            </a:extLst>
          </p:cNvPr>
          <p:cNvPicPr>
            <a:picLocks noChangeAspect="1"/>
          </p:cNvPicPr>
          <p:nvPr/>
        </p:nvPicPr>
        <p:blipFill>
          <a:blip r:embed="rId6"/>
          <a:stretch>
            <a:fillRect/>
          </a:stretch>
        </p:blipFill>
        <p:spPr>
          <a:xfrm>
            <a:off x="8081009" y="4927086"/>
            <a:ext cx="3536866" cy="854104"/>
          </a:xfrm>
          <a:prstGeom prst="rect">
            <a:avLst/>
          </a:prstGeom>
        </p:spPr>
      </p:pic>
      <p:pic>
        <p:nvPicPr>
          <p:cNvPr id="19" name="Picture 18">
            <a:extLst>
              <a:ext uri="{FF2B5EF4-FFF2-40B4-BE49-F238E27FC236}">
                <a16:creationId xmlns:a16="http://schemas.microsoft.com/office/drawing/2014/main" id="{7E36A518-56EC-83DB-FEE3-EB1D4A01A6E0}"/>
              </a:ext>
            </a:extLst>
          </p:cNvPr>
          <p:cNvPicPr>
            <a:picLocks noChangeAspect="1"/>
          </p:cNvPicPr>
          <p:nvPr/>
        </p:nvPicPr>
        <p:blipFill>
          <a:blip r:embed="rId7"/>
          <a:stretch>
            <a:fillRect/>
          </a:stretch>
        </p:blipFill>
        <p:spPr>
          <a:xfrm>
            <a:off x="860218" y="311387"/>
            <a:ext cx="2283448" cy="2963983"/>
          </a:xfrm>
          <a:prstGeom prst="rect">
            <a:avLst/>
          </a:prstGeom>
          <a:ln>
            <a:noFill/>
          </a:ln>
          <a:effectLst>
            <a:outerShdw blurRad="50800" dist="38100" dir="13500000" algn="br" rotWithShape="0">
              <a:prstClr val="black">
                <a:alpha val="40000"/>
              </a:prstClr>
            </a:outerShdw>
          </a:effectLst>
        </p:spPr>
      </p:pic>
      <p:sp>
        <p:nvSpPr>
          <p:cNvPr id="4" name="Title 1">
            <a:extLst>
              <a:ext uri="{FF2B5EF4-FFF2-40B4-BE49-F238E27FC236}">
                <a16:creationId xmlns:a16="http://schemas.microsoft.com/office/drawing/2014/main" id="{3E7EA40B-4384-779E-ADB8-1FAE87B0A10D}"/>
              </a:ext>
            </a:extLst>
          </p:cNvPr>
          <p:cNvSpPr>
            <a:spLocks noGrp="1"/>
          </p:cNvSpPr>
          <p:nvPr>
            <p:ph type="title"/>
          </p:nvPr>
        </p:nvSpPr>
        <p:spPr>
          <a:xfrm>
            <a:off x="176796" y="71057"/>
            <a:ext cx="12192000" cy="726696"/>
          </a:xfrm>
        </p:spPr>
        <p:txBody>
          <a:bodyPr/>
          <a:lstStyle/>
          <a:p>
            <a:r>
              <a:rPr lang="en-US" b="1" dirty="0">
                <a:solidFill>
                  <a:srgbClr val="002060"/>
                </a:solidFill>
              </a:rPr>
              <a:t>Industry Knowledge Path</a:t>
            </a:r>
          </a:p>
        </p:txBody>
      </p:sp>
      <p:sp>
        <p:nvSpPr>
          <p:cNvPr id="6" name="Arrow: Down 5">
            <a:extLst>
              <a:ext uri="{FF2B5EF4-FFF2-40B4-BE49-F238E27FC236}">
                <a16:creationId xmlns:a16="http://schemas.microsoft.com/office/drawing/2014/main" id="{440424F2-4BF2-4B22-B5BF-A51BFE9A6DF4}"/>
              </a:ext>
            </a:extLst>
          </p:cNvPr>
          <p:cNvSpPr/>
          <p:nvPr/>
        </p:nvSpPr>
        <p:spPr>
          <a:xfrm>
            <a:off x="9508830" y="2983753"/>
            <a:ext cx="1058723" cy="1911448"/>
          </a:xfrm>
          <a:prstGeom prst="downArrow">
            <a:avLst/>
          </a:prstGeom>
          <a:solidFill>
            <a:srgbClr val="6AA343">
              <a:alpha val="1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150935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71947" y="1804552"/>
            <a:ext cx="8994913" cy="3610380"/>
          </a:xfrm>
        </p:spPr>
        <p:txBody>
          <a:bodyPr vert="horz" lIns="91440" tIns="45720" rIns="91440" bIns="45720" rtlCol="0">
            <a:normAutofit/>
          </a:bodyPr>
          <a:lstStyle/>
          <a:p>
            <a:pPr marL="514350" indent="-514350">
              <a:buFont typeface="+mj-lt"/>
              <a:buAutoNum type="arabicPeriod"/>
            </a:pPr>
            <a:r>
              <a:rPr lang="en-US" sz="2000" dirty="0">
                <a:latin typeface="+mj-lt"/>
              </a:rPr>
              <a:t>PSAP is the benchmark for industry professionals.</a:t>
            </a:r>
          </a:p>
          <a:p>
            <a:pPr marL="514350" indent="-514350">
              <a:buFont typeface="+mj-lt"/>
              <a:buAutoNum type="arabicPeriod"/>
            </a:pPr>
            <a:r>
              <a:rPr lang="en-US" sz="2000" dirty="0">
                <a:latin typeface="+mj-lt"/>
              </a:rPr>
              <a:t>Use PSAP credential to better position employees and the organization. </a:t>
            </a:r>
          </a:p>
          <a:p>
            <a:pPr marL="514350" indent="-514350">
              <a:buFont typeface="+mj-lt"/>
              <a:buAutoNum type="arabicPeriod"/>
            </a:pPr>
            <a:r>
              <a:rPr lang="en-US" sz="2000" dirty="0">
                <a:latin typeface="+mj-lt"/>
              </a:rPr>
              <a:t>Assure clients of your expertise and differentiate yourself from your competitors.</a:t>
            </a:r>
          </a:p>
          <a:p>
            <a:pPr marL="514350" indent="-514350">
              <a:buFont typeface="+mj-lt"/>
              <a:buAutoNum type="arabicPeriod"/>
            </a:pPr>
            <a:r>
              <a:rPr lang="en-US" sz="2000" dirty="0">
                <a:latin typeface="+mj-lt"/>
              </a:rPr>
              <a:t>PSO/PSA training provides the knowledge and tools to interact with customers on a service based engagement.</a:t>
            </a:r>
          </a:p>
          <a:p>
            <a:pPr marL="514350" indent="-514350">
              <a:buFont typeface="+mj-lt"/>
              <a:buAutoNum type="arabicPeriod"/>
            </a:pPr>
            <a:r>
              <a:rPr lang="en-US" sz="2000" dirty="0">
                <a:latin typeface="+mj-lt"/>
              </a:rPr>
              <a:t>Implement proven methodologies to advance your sales position.</a:t>
            </a:r>
          </a:p>
          <a:p>
            <a:pPr marL="514350" indent="-514350">
              <a:buFont typeface="+mj-lt"/>
              <a:buAutoNum type="arabicPeriod"/>
            </a:pPr>
            <a:endParaRPr lang="en-US" dirty="0"/>
          </a:p>
        </p:txBody>
      </p:sp>
      <p:sp>
        <p:nvSpPr>
          <p:cNvPr id="6" name="TextBox 5"/>
          <p:cNvSpPr txBox="1"/>
          <p:nvPr/>
        </p:nvSpPr>
        <p:spPr>
          <a:xfrm>
            <a:off x="4849438" y="287473"/>
            <a:ext cx="5597612" cy="1083787"/>
          </a:xfrm>
          <a:prstGeom prst="rect">
            <a:avLst/>
          </a:prstGeom>
        </p:spPr>
        <p:txBody>
          <a:bodyPr vert="horz" lIns="91440" tIns="45720" rIns="91440" bIns="45720" rtlCol="0" anchor="ctr">
            <a:noAutofit/>
          </a:bodyPr>
          <a:lstStyle>
            <a:lvl1pPr algn="ctr">
              <a:lnSpc>
                <a:spcPct val="90000"/>
              </a:lnSpc>
              <a:spcBef>
                <a:spcPct val="0"/>
              </a:spcBef>
              <a:buNone/>
              <a:defRPr sz="4000" b="1">
                <a:latin typeface="+mj-lt"/>
                <a:ea typeface="+mj-ea"/>
                <a:cs typeface="+mj-cs"/>
              </a:defRPr>
            </a:lvl1pPr>
          </a:lstStyle>
          <a:p>
            <a:r>
              <a:rPr lang="en-US" dirty="0"/>
              <a:t>Pump Systems Assessment Professional Certification</a:t>
            </a:r>
          </a:p>
        </p:txBody>
      </p:sp>
      <p:sp>
        <p:nvSpPr>
          <p:cNvPr id="7" name="TextBox 6"/>
          <p:cNvSpPr txBox="1"/>
          <p:nvPr/>
        </p:nvSpPr>
        <p:spPr>
          <a:xfrm>
            <a:off x="9166860" y="6320945"/>
            <a:ext cx="437679" cy="369332"/>
          </a:xfrm>
          <a:prstGeom prst="rect">
            <a:avLst/>
          </a:prstGeom>
          <a:noFill/>
        </p:spPr>
        <p:txBody>
          <a:bodyPr wrap="square" rtlCol="0">
            <a:spAutoFit/>
          </a:bodyPr>
          <a:lstStyle/>
          <a:p>
            <a:r>
              <a:rPr lang="en-US" dirty="0"/>
              <a:t>42</a:t>
            </a:r>
          </a:p>
        </p:txBody>
      </p:sp>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3599" y="234512"/>
            <a:ext cx="4416725" cy="1062401"/>
          </a:xfrm>
          <a:prstGeom prst="rect">
            <a:avLst/>
          </a:prstGeom>
        </p:spPr>
      </p:pic>
      <p:pic>
        <p:nvPicPr>
          <p:cNvPr id="9" name="Picture 2" descr="http://www.pumps.org/uploadedImages/Content/General/Default/Carousel/PSAP_Certification_Program_Slider_Quiz_1170_Final.png?n=1529"/>
          <p:cNvPicPr>
            <a:picLocks noChangeAspect="1" noChangeArrowheads="1"/>
          </p:cNvPicPr>
          <p:nvPr/>
        </p:nvPicPr>
        <p:blipFill rotWithShape="1">
          <a:blip r:embed="rId4">
            <a:extLst>
              <a:ext uri="{28A0092B-C50C-407E-A947-70E740481C1C}">
                <a14:useLocalDpi xmlns:a14="http://schemas.microsoft.com/office/drawing/2010/main" val="0"/>
              </a:ext>
            </a:extLst>
          </a:blip>
          <a:srcRect l="64581" t="9081" r="5729" b="26026"/>
          <a:stretch/>
        </p:blipFill>
        <p:spPr bwMode="auto">
          <a:xfrm>
            <a:off x="8362448" y="3427530"/>
            <a:ext cx="3552150" cy="24950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7983811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516609" y="921900"/>
            <a:ext cx="5192894" cy="4774740"/>
          </a:xfrm>
          <a:prstGeom prst="rect">
            <a:avLst/>
          </a:prstGeom>
        </p:spPr>
      </p:pic>
    </p:spTree>
    <p:extLst>
      <p:ext uri="{BB962C8B-B14F-4D97-AF65-F5344CB8AC3E}">
        <p14:creationId xmlns:p14="http://schemas.microsoft.com/office/powerpoint/2010/main" val="282500801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3C1B1D98C70C424DBBFABA43C0858FB6" ma:contentTypeVersion="9" ma:contentTypeDescription="Create a new document." ma:contentTypeScope="" ma:versionID="b41f3eaff0a53895ca0f8fbca09e55cd">
  <xsd:schema xmlns:xsd="http://www.w3.org/2001/XMLSchema" xmlns:xs="http://www.w3.org/2001/XMLSchema" xmlns:p="http://schemas.microsoft.com/office/2006/metadata/properties" xmlns:ns3="a4d9c44f-b702-4e35-88a9-8f4e289be96f" xmlns:ns4="849c0c1f-d963-44a9-883b-e82ae6a261f4" targetNamespace="http://schemas.microsoft.com/office/2006/metadata/properties" ma:root="true" ma:fieldsID="9d79f5e4b4facb81167832f69a6e22dc" ns3:_="" ns4:_="">
    <xsd:import namespace="a4d9c44f-b702-4e35-88a9-8f4e289be96f"/>
    <xsd:import namespace="849c0c1f-d963-44a9-883b-e82ae6a261f4"/>
    <xsd:element name="properties">
      <xsd:complexType>
        <xsd:sequence>
          <xsd:element name="documentManagement">
            <xsd:complexType>
              <xsd:all>
                <xsd:element ref="ns3:MediaServiceMetadata" minOccurs="0"/>
                <xsd:element ref="ns3:MediaServiceFastMetadata" minOccurs="0"/>
                <xsd:element ref="ns3:MediaServiceAutoKeyPoints" minOccurs="0"/>
                <xsd:element ref="ns3:MediaServiceKeyPoints" minOccurs="0"/>
                <xsd:element ref="ns4:SharedWithUsers" minOccurs="0"/>
                <xsd:element ref="ns4:SharedWithDetails" minOccurs="0"/>
                <xsd:element ref="ns4:SharingHintHash" minOccurs="0"/>
                <xsd:element ref="ns3:MediaServiceDateTaken" minOccurs="0"/>
                <xsd:element ref="ns3: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4d9c44f-b702-4e35-88a9-8f4e289be96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5" nillable="true" ma:displayName="MediaServiceDateTaken" ma:hidden="true" ma:internalName="MediaServiceDateTaken" ma:readOnly="true">
      <xsd:simpleType>
        <xsd:restriction base="dms:Text"/>
      </xsd:simpleType>
    </xsd:element>
    <xsd:element name="MediaLengthInSeconds" ma:index="16"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849c0c1f-d963-44a9-883b-e82ae6a261f4"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SharingHintHash" ma:index="14"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1B09A54-D34B-450E-9065-BF8A14259E00}">
  <ds:schemaRefs>
    <ds:schemaRef ds:uri="http://schemas.microsoft.com/sharepoint/v3/contenttype/forms"/>
  </ds:schemaRefs>
</ds:datastoreItem>
</file>

<file path=customXml/itemProps2.xml><?xml version="1.0" encoding="utf-8"?>
<ds:datastoreItem xmlns:ds="http://schemas.openxmlformats.org/officeDocument/2006/customXml" ds:itemID="{4F11B85D-EB02-4332-AB77-FC12B4E6FDC3}">
  <ds:schemaRefs>
    <ds:schemaRef ds:uri="http://schemas.microsoft.com/office/2006/documentManagement/types"/>
    <ds:schemaRef ds:uri="http://purl.org/dc/terms/"/>
    <ds:schemaRef ds:uri="http://schemas.microsoft.com/office/infopath/2007/PartnerControls"/>
    <ds:schemaRef ds:uri="http://www.w3.org/XML/1998/namespace"/>
    <ds:schemaRef ds:uri="a4d9c44f-b702-4e35-88a9-8f4e289be96f"/>
    <ds:schemaRef ds:uri="http://schemas.microsoft.com/office/2006/metadata/properties"/>
    <ds:schemaRef ds:uri="http://purl.org/dc/dcmitype/"/>
    <ds:schemaRef ds:uri="http://schemas.openxmlformats.org/package/2006/metadata/core-properties"/>
    <ds:schemaRef ds:uri="849c0c1f-d963-44a9-883b-e82ae6a261f4"/>
    <ds:schemaRef ds:uri="http://purl.org/dc/elements/1.1/"/>
  </ds:schemaRefs>
</ds:datastoreItem>
</file>

<file path=customXml/itemProps3.xml><?xml version="1.0" encoding="utf-8"?>
<ds:datastoreItem xmlns:ds="http://schemas.openxmlformats.org/officeDocument/2006/customXml" ds:itemID="{DBE48D62-9A00-4471-8D04-A1C550DC77B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4d9c44f-b702-4e35-88a9-8f4e289be96f"/>
    <ds:schemaRef ds:uri="849c0c1f-d963-44a9-883b-e82ae6a261f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57650</TotalTime>
  <Words>8692</Words>
  <Application>Microsoft Office PowerPoint</Application>
  <PresentationFormat>Widescreen</PresentationFormat>
  <Paragraphs>808</Paragraphs>
  <Slides>63</Slides>
  <Notes>58</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63</vt:i4>
      </vt:variant>
    </vt:vector>
  </HeadingPairs>
  <TitlesOfParts>
    <vt:vector size="74" baseType="lpstr">
      <vt:lpstr>MS PGothic</vt:lpstr>
      <vt:lpstr>Adobe Arabic</vt:lpstr>
      <vt:lpstr>Arial</vt:lpstr>
      <vt:lpstr>Arial</vt:lpstr>
      <vt:lpstr>Calibri</vt:lpstr>
      <vt:lpstr>Calibri Light</vt:lpstr>
      <vt:lpstr>Cambria Math</vt:lpstr>
      <vt:lpstr>Montserrat</vt:lpstr>
      <vt:lpstr>Times New Roman</vt:lpstr>
      <vt:lpstr>Wingdings</vt:lpstr>
      <vt:lpstr>Office Theme</vt:lpstr>
      <vt:lpstr>PowerPoint Presentation</vt:lpstr>
      <vt:lpstr>Agenda</vt:lpstr>
      <vt:lpstr>Pump Industry Fundamentals Body of Knowledge (BOK)</vt:lpstr>
      <vt:lpstr>Pump Industry Fundamentals Body of Knowledge (BOK)</vt:lpstr>
      <vt:lpstr>Goal of the Body of Knowledge</vt:lpstr>
      <vt:lpstr>Need for the Body of Knowledge</vt:lpstr>
      <vt:lpstr>Pump Industry Fundamentals Body of Knowledge (BOK)</vt:lpstr>
      <vt:lpstr>PowerPoint Presentation</vt:lpstr>
      <vt:lpstr>Free Download Available</vt:lpstr>
      <vt:lpstr>Next Steps – Prerequisite Training</vt:lpstr>
      <vt:lpstr>Overview of Pump System Fundamentals</vt:lpstr>
      <vt:lpstr>Pump System Fundamentals</vt:lpstr>
      <vt:lpstr>Introduction to Pump Systems</vt:lpstr>
      <vt:lpstr>Introduction to Pumping System</vt:lpstr>
      <vt:lpstr>Types of Systems</vt:lpstr>
      <vt:lpstr>System Curve – Static &amp; Friction</vt:lpstr>
      <vt:lpstr>PowerPoint Presentation</vt:lpstr>
      <vt:lpstr>Pump + System Curves</vt:lpstr>
      <vt:lpstr>PowerPoint Presentation</vt:lpstr>
      <vt:lpstr>Power Consumption</vt:lpstr>
      <vt:lpstr>Efficiency</vt:lpstr>
      <vt:lpstr>Pump System Energy Consumption</vt:lpstr>
      <vt:lpstr>Introduction to Pump Types</vt:lpstr>
      <vt:lpstr>Pump Type Categorization</vt:lpstr>
      <vt:lpstr>Rotodynamic Pump Classifications</vt:lpstr>
      <vt:lpstr>Positive Displacement</vt:lpstr>
      <vt:lpstr>Application Considerations for Rotodynamic Pumps-Operating Conditions</vt:lpstr>
      <vt:lpstr>PD Pump Application Consideration - Operating Conditions</vt:lpstr>
      <vt:lpstr>Pump Type Range Chart - General</vt:lpstr>
      <vt:lpstr>Key Takeaways</vt:lpstr>
      <vt:lpstr>Pump Operating Point</vt:lpstr>
      <vt:lpstr>The Pump Performance Curve</vt:lpstr>
      <vt:lpstr>Efficiency = Reliability</vt:lpstr>
      <vt:lpstr>Remember: Efficiency = Reliability</vt:lpstr>
      <vt:lpstr>Benefits and Introduction to Pump System Optimization and Assessment   </vt:lpstr>
      <vt:lpstr>Achievable Benefits of Assessment &amp; Optimization </vt:lpstr>
      <vt:lpstr>Pump System Optimization  What is System Optimization?  “The process of identifying, understanding and cost effectively eliminating unnecessary losses while reducing energy consumption and improving reliability in pumping systems, while meeting process requirements, minimizes the cost of ownership over the economic life of the pumping systems.”  </vt:lpstr>
      <vt:lpstr>Life Cycle Cost of Typical Pumping System </vt:lpstr>
      <vt:lpstr>Look Beyond Energy Savings</vt:lpstr>
      <vt:lpstr>Opportunities in New Design / Existing Design</vt:lpstr>
      <vt:lpstr>Effecting Cost Reduction: Pumps</vt:lpstr>
      <vt:lpstr>Effecting Cost Reduction: System</vt:lpstr>
      <vt:lpstr>Effecting Cost Reduction: Controls</vt:lpstr>
      <vt:lpstr>Opportunities in Existing vs. New Systems</vt:lpstr>
      <vt:lpstr>Why do pumping systems need optimization? </vt:lpstr>
      <vt:lpstr>Opportunities for Optimization</vt:lpstr>
      <vt:lpstr>Pump System Costs  </vt:lpstr>
      <vt:lpstr>Life Cycle Cost of Typical Pumping System </vt:lpstr>
      <vt:lpstr>Initial Costs &amp; Installation Costs  </vt:lpstr>
      <vt:lpstr>Energy Costs &amp; Maintenance Costs</vt:lpstr>
      <vt:lpstr>Additional costs </vt:lpstr>
      <vt:lpstr>Overview of Pump System Assessments </vt:lpstr>
      <vt:lpstr>Levels of Pump System Energy Assessment - (ISO/ASME 14414)</vt:lpstr>
      <vt:lpstr>Implement Six Step Action Plan</vt:lpstr>
      <vt:lpstr>Step 1 - Prescreening – Data (Where to start)</vt:lpstr>
      <vt:lpstr>PowerPoint Presentation</vt:lpstr>
      <vt:lpstr>Example Pre-Screening Form</vt:lpstr>
      <vt:lpstr>End Result from Screening</vt:lpstr>
      <vt:lpstr>Tools for Pump System Optimization</vt:lpstr>
      <vt:lpstr>NEW Engineering Data Library </vt:lpstr>
      <vt:lpstr>Industry Knowledge Path</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of Webinar</dc:title>
  <dc:creator>Amy Diehl</dc:creator>
  <cp:lastModifiedBy>Matt Derner</cp:lastModifiedBy>
  <cp:revision>100</cp:revision>
  <dcterms:created xsi:type="dcterms:W3CDTF">2020-11-09T13:38:06Z</dcterms:created>
  <dcterms:modified xsi:type="dcterms:W3CDTF">2022-11-14T15:55:11Z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0x0101003C1B1D98C70C424DBBFABA43C0858FB6</vt:lpwstr>
  </property>
</Properties>
</file>